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4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media/image10.jpg" ContentType="image/jpeg"/>
  <Override PartName="/ppt/media/image13.jpg" ContentType="image/jpeg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4"/>
    <p:sldMasterId id="2147483741" r:id="rId5"/>
    <p:sldMasterId id="2147483819" r:id="rId6"/>
  </p:sldMasterIdLst>
  <p:notesMasterIdLst>
    <p:notesMasterId r:id="rId33"/>
  </p:notesMasterIdLst>
  <p:sldIdLst>
    <p:sldId id="2692" r:id="rId7"/>
    <p:sldId id="443" r:id="rId8"/>
    <p:sldId id="439" r:id="rId9"/>
    <p:sldId id="2693" r:id="rId10"/>
    <p:sldId id="415" r:id="rId11"/>
    <p:sldId id="421" r:id="rId12"/>
    <p:sldId id="441" r:id="rId13"/>
    <p:sldId id="2691" r:id="rId14"/>
    <p:sldId id="423" r:id="rId15"/>
    <p:sldId id="2664" r:id="rId16"/>
    <p:sldId id="442" r:id="rId17"/>
    <p:sldId id="2694" r:id="rId18"/>
    <p:sldId id="2695" r:id="rId19"/>
    <p:sldId id="279" r:id="rId20"/>
    <p:sldId id="271" r:id="rId21"/>
    <p:sldId id="266" r:id="rId22"/>
    <p:sldId id="2696" r:id="rId23"/>
    <p:sldId id="2697" r:id="rId24"/>
    <p:sldId id="434" r:id="rId25"/>
    <p:sldId id="432" r:id="rId26"/>
    <p:sldId id="440" r:id="rId27"/>
    <p:sldId id="433" r:id="rId28"/>
    <p:sldId id="2689" r:id="rId29"/>
    <p:sldId id="426" r:id="rId30"/>
    <p:sldId id="290" r:id="rId31"/>
    <p:sldId id="926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B6B6B"/>
    <a:srgbClr val="3A3E3F"/>
    <a:srgbClr val="44536A"/>
    <a:srgbClr val="ED7D31"/>
    <a:srgbClr val="3E4D62"/>
    <a:srgbClr val="7C7B7D"/>
    <a:srgbClr val="000000"/>
    <a:srgbClr val="7C7C7C"/>
    <a:srgbClr val="1B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>
        <p:scale>
          <a:sx n="64" d="100"/>
          <a:sy n="64" d="100"/>
        </p:scale>
        <p:origin x="724" y="44"/>
      </p:cViewPr>
      <p:guideLst>
        <p:guide orient="horz" pos="2160"/>
        <p:guide pos="384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r Husain" userId="e543cc27-4e99-443a-bd57-cca4c8ed8fd8" providerId="ADAL" clId="{6E4A5297-8660-442C-8474-C44C8D228367}"/>
    <pc:docChg chg="modSld">
      <pc:chgData name="Samir Husain" userId="e543cc27-4e99-443a-bd57-cca4c8ed8fd8" providerId="ADAL" clId="{6E4A5297-8660-442C-8474-C44C8D228367}" dt="2019-12-11T02:44:38.089" v="1" actId="1076"/>
      <pc:docMkLst>
        <pc:docMk/>
      </pc:docMkLst>
      <pc:sldChg chg="modSp">
        <pc:chgData name="Samir Husain" userId="e543cc27-4e99-443a-bd57-cca4c8ed8fd8" providerId="ADAL" clId="{6E4A5297-8660-442C-8474-C44C8D228367}" dt="2019-12-11T02:44:38.089" v="1" actId="1076"/>
        <pc:sldMkLst>
          <pc:docMk/>
          <pc:sldMk cId="480246610" sldId="2696"/>
        </pc:sldMkLst>
        <pc:spChg chg="mod">
          <ac:chgData name="Samir Husain" userId="e543cc27-4e99-443a-bd57-cca4c8ed8fd8" providerId="ADAL" clId="{6E4A5297-8660-442C-8474-C44C8D228367}" dt="2019-12-11T02:44:38.089" v="1" actId="1076"/>
          <ac:spMkLst>
            <pc:docMk/>
            <pc:sldMk cId="480246610" sldId="2696"/>
            <ac:spMk id="32" creationId="{C73CCD0F-E226-48CE-ABED-4438855A52BD}"/>
          </ac:spMkLst>
        </pc:spChg>
        <pc:grpChg chg="mod">
          <ac:chgData name="Samir Husain" userId="e543cc27-4e99-443a-bd57-cca4c8ed8fd8" providerId="ADAL" clId="{6E4A5297-8660-442C-8474-C44C8D228367}" dt="2019-12-11T02:44:35.548" v="0" actId="1076"/>
          <ac:grpSpMkLst>
            <pc:docMk/>
            <pc:sldMk cId="480246610" sldId="2696"/>
            <ac:grpSpMk id="2" creationId="{1DD09D7E-5DD9-4B36-8465-231A46E6E18E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Negative Reviews</a:t>
            </a:r>
          </a:p>
        </c:rich>
      </c:tx>
      <c:layout>
        <c:manualLayout>
          <c:xMode val="edge"/>
          <c:yMode val="edge"/>
          <c:x val="0.26507209098862644"/>
          <c:y val="5.89812954986125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251356080489938"/>
          <c:y val="0.26372534221922928"/>
          <c:w val="0.81005861767279108"/>
          <c:h val="0.7038349452565337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Negative Reviews</c:v>
                </c:pt>
              </c:strCache>
            </c:strRef>
          </c:tx>
          <c:spPr>
            <a:solidFill>
              <a:srgbClr val="44536A">
                <a:alpha val="50196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A3-DB4C-97DB-692BEBC610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Craigslist</c:v>
                </c:pt>
                <c:pt idx="1">
                  <c:v>Ebay</c:v>
                </c:pt>
                <c:pt idx="2">
                  <c:v>Best Buy</c:v>
                </c:pt>
                <c:pt idx="3">
                  <c:v>Amazon </c:v>
                </c:pt>
                <c:pt idx="4">
                  <c:v>Walmart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0.20499999999999999</c:v>
                </c:pt>
                <c:pt idx="1">
                  <c:v>0.184</c:v>
                </c:pt>
                <c:pt idx="2">
                  <c:v>0.16700000000000001</c:v>
                </c:pt>
                <c:pt idx="3">
                  <c:v>0.14499999999999999</c:v>
                </c:pt>
                <c:pt idx="4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A3-DB4C-97DB-692BEBC61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32853760"/>
        <c:axId val="1733008256"/>
      </c:barChart>
      <c:catAx>
        <c:axId val="17328537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008256"/>
        <c:crosses val="autoZero"/>
        <c:auto val="1"/>
        <c:lblAlgn val="ctr"/>
        <c:lblOffset val="100"/>
        <c:noMultiLvlLbl val="0"/>
      </c:catAx>
      <c:valAx>
        <c:axId val="1733008256"/>
        <c:scaling>
          <c:orientation val="minMax"/>
        </c:scaling>
        <c:delete val="0"/>
        <c:axPos val="t"/>
        <c:numFmt formatCode="0.0%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85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3A0-B248-9C34-B9CE27D7094A}"/>
              </c:ext>
            </c:extLst>
          </c:dPt>
          <c:dPt>
            <c:idx val="1"/>
            <c:bubble3D val="0"/>
            <c:spPr>
              <a:solidFill>
                <a:srgbClr val="A6A6A6"/>
              </a:solidFill>
            </c:spPr>
            <c:extLst>
              <c:ext xmlns:c16="http://schemas.microsoft.com/office/drawing/2014/chart" uri="{C3380CC4-5D6E-409C-BE32-E72D297353CC}">
                <c16:uniqueId val="{00000003-23A0-B248-9C34-B9CE27D7094A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5-23A0-B248-9C34-B9CE27D7094A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23A0-B248-9C34-B9CE27D7094A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A0-B248-9C34-B9CE27D70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Sheet1!$F$6:$F$10</c:f>
              <c:numCache>
                <c:formatCode>General</c:formatCode>
                <c:ptCount val="5"/>
                <c:pt idx="0">
                  <c:v>3.83</c:v>
                </c:pt>
                <c:pt idx="1">
                  <c:v>3.8349999999999991</c:v>
                </c:pt>
                <c:pt idx="2">
                  <c:v>3.8949999999999996</c:v>
                </c:pt>
                <c:pt idx="3">
                  <c:v>3.9779999999999998</c:v>
                </c:pt>
                <c:pt idx="4">
                  <c:v>3.9599999999999991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D-417D-A4DC-F7EA6A52294C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Sheet1!$G$6:$G$10</c:f>
              <c:numCache>
                <c:formatCode>General</c:formatCode>
                <c:ptCount val="5"/>
                <c:pt idx="0" formatCode="0.00">
                  <c:v>3.8849999999999998</c:v>
                </c:pt>
                <c:pt idx="1">
                  <c:v>3.9000000000000004</c:v>
                </c:pt>
                <c:pt idx="2">
                  <c:v>3.9370000000000012</c:v>
                </c:pt>
                <c:pt idx="3">
                  <c:v>4.004999999999999</c:v>
                </c:pt>
                <c:pt idx="4">
                  <c:v>4.0310000000000006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3D-417D-A4DC-F7EA6A5229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26"/>
        <c:axId val="2020945023"/>
        <c:axId val="2014422527"/>
      </c:barChart>
      <c:catAx>
        <c:axId val="2020945023"/>
        <c:scaling>
          <c:orientation val="minMax"/>
        </c:scaling>
        <c:delete val="1"/>
        <c:axPos val="b"/>
        <c:majorTickMark val="none"/>
        <c:minorTickMark val="none"/>
        <c:tickLblPos val="nextTo"/>
        <c:crossAx val="2014422527"/>
        <c:crosses val="autoZero"/>
        <c:auto val="1"/>
        <c:lblAlgn val="ctr"/>
        <c:lblOffset val="100"/>
        <c:noMultiLvlLbl val="0"/>
      </c:catAx>
      <c:valAx>
        <c:axId val="20144225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2094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E8A34-A35D-48AF-94E4-E54C6F9E9CC2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A9203-D746-4BFC-B9B5-B43B8CA89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2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A9203-D746-4BFC-B9B5-B43B8CA89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50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0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9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E9C3B-07D6-4D15-A385-80E7F110ED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05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7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82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A9203-D746-4BFC-B9B5-B43B8CA89C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1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4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660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547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52991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8644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4631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23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1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9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373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23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77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6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6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95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32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261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6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0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814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6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7212E27-17FE-4F86-86CB-625F0B6A6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7212E27-17FE-4F86-86CB-625F0B6A6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28D6B75-E7B6-4BF6-928E-A1A42232CB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1" i="0" baseline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280560" y="237070"/>
            <a:ext cx="1163088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/>
            </a:lvl1pPr>
          </a:lstStyle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8577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07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04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030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8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12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39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11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4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5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52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0206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7C7B7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ED7D3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rgbClr val="44536A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rgbClr val="7C7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0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6891-716D-4C1B-9015-5E050EF6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68750-80CD-4115-8CA5-DBB9AD64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D9717-8CB2-4AA4-9C40-5E5EB3BD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F379A-FFE1-4DBC-94A8-4935C581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2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558" y="279385"/>
            <a:ext cx="11500843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4436" y="1115847"/>
            <a:ext cx="945925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88844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7212E27-17FE-4F86-86CB-625F0B6A6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7212E27-17FE-4F86-86CB-625F0B6A6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28D6B75-E7B6-4BF6-928E-A1A42232CB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1" i="0" baseline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Placeholder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280560" y="237070"/>
            <a:ext cx="1163088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/>
            </a:lvl1pPr>
          </a:lstStyle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0087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White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0" y="3679900"/>
            <a:ext cx="12192000" cy="0"/>
          </a:xfrm>
          <a:prstGeom prst="line">
            <a:avLst/>
          </a:prstGeom>
          <a:ln w="28575">
            <a:solidFill>
              <a:srgbClr val="354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77705" y="3993376"/>
            <a:ext cx="11490822" cy="995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Name of the presentation</a:t>
            </a:r>
            <a:endParaRPr lang="nl-NL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705" y="5179566"/>
            <a:ext cx="8906972" cy="44319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Department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069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2060577"/>
            <a:ext cx="11523134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1327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25967" y="1524000"/>
            <a:ext cx="11531600" cy="1338828"/>
          </a:xfr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237068"/>
            <a:ext cx="1163088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6481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07FD701-2A96-4FF7-A6B9-81CAF26C7C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07FD701-2A96-4FF7-A6B9-81CAF26C7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5EFA1-B050-4A7B-ABCA-4885808F9FB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400" b="1" i="0" baseline="0" err="1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237069"/>
            <a:ext cx="11630880" cy="33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/>
            </a:lvl1pPr>
          </a:lstStyle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6400" y="1066802"/>
            <a:ext cx="7700000" cy="221599"/>
          </a:xfrm>
        </p:spPr>
        <p:txBody>
          <a:bodyPr/>
          <a:lstStyle>
            <a:lvl1pPr marL="1588" indent="0">
              <a:spcBef>
                <a:spcPts val="1400"/>
              </a:spcBef>
              <a:buNone/>
              <a:defRPr sz="1600" b="1"/>
            </a:lvl1pPr>
            <a:lvl2pPr marL="1588" indent="0">
              <a:spcBef>
                <a:spcPts val="1400"/>
              </a:spcBef>
              <a:buNone/>
              <a:defRPr/>
            </a:lvl2pPr>
            <a:lvl3pPr marL="1588" indent="0">
              <a:spcBef>
                <a:spcPts val="1400"/>
              </a:spcBef>
              <a:buNone/>
              <a:defRPr/>
            </a:lvl3pPr>
            <a:lvl4pPr marL="1588" indent="0">
              <a:spcBef>
                <a:spcPts val="1400"/>
              </a:spcBef>
              <a:buNone/>
              <a:defRPr/>
            </a:lvl4pPr>
            <a:lvl5pPr marL="1588" indent="0">
              <a:spcBef>
                <a:spcPts val="140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66954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402" y="1627633"/>
            <a:ext cx="11528383" cy="38779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Divider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01" y="2157986"/>
            <a:ext cx="11528468" cy="276999"/>
          </a:xfrm>
          <a:ln>
            <a:noFill/>
          </a:ln>
        </p:spPr>
        <p:txBody>
          <a:bodyPr/>
          <a:lstStyle>
            <a:lvl1pPr marL="346075" indent="-346075">
              <a:buClr>
                <a:schemeClr val="accent1"/>
              </a:buClr>
              <a:buFont typeface="Arial" panose="020B0604020202020204" pitchFamily="34" charset="0"/>
              <a:buChar char="■"/>
              <a:defRPr sz="2000" baseline="0"/>
            </a:lvl1pPr>
            <a:lvl2pPr marL="347472" indent="-182880">
              <a:spcBef>
                <a:spcPts val="600"/>
              </a:spcBef>
              <a:buFont typeface="Arial" pitchFamily="34" charset="0"/>
              <a:buChar char="–"/>
              <a:defRPr sz="2000"/>
            </a:lvl2pPr>
            <a:lvl3pPr marL="484632" indent="-137160">
              <a:spcBef>
                <a:spcPts val="200"/>
              </a:spcBef>
              <a:buFont typeface="Arial" pitchFamily="34" charset="0"/>
              <a:buChar char="-"/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Divider subsections here</a:t>
            </a:r>
          </a:p>
        </p:txBody>
      </p:sp>
    </p:spTree>
    <p:extLst>
      <p:ext uri="{BB962C8B-B14F-4D97-AF65-F5344CB8AC3E}">
        <p14:creationId xmlns:p14="http://schemas.microsoft.com/office/powerpoint/2010/main" val="9238177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Page 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9920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558" y="279385"/>
            <a:ext cx="11500843" cy="3698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244726" indent="0">
              <a:buNone/>
              <a:defRPr sz="1477"/>
            </a:lvl2pPr>
            <a:lvl3pPr marL="496777" indent="0">
              <a:buNone/>
              <a:defRPr sz="1477"/>
            </a:lvl3pPr>
            <a:lvl4pPr marL="747365" indent="0">
              <a:buNone/>
              <a:defRPr sz="1477"/>
            </a:lvl4pPr>
            <a:lvl5pPr marL="993556" indent="0">
              <a:buNone/>
              <a:defRPr sz="1477"/>
            </a:lvl5pPr>
          </a:lstStyle>
          <a:p>
            <a:pPr lvl="0"/>
            <a:r>
              <a:rPr lang="en-US"/>
              <a:t>Click to edit Chapter name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34436" y="1115847"/>
            <a:ext cx="9459258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1800" b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58419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96919" y="3352914"/>
            <a:ext cx="2853055" cy="914400"/>
          </a:xfrm>
          <a:custGeom>
            <a:avLst/>
            <a:gdLst/>
            <a:ahLst/>
            <a:cxnLst/>
            <a:rect l="l" t="t" r="r" b="b"/>
            <a:pathLst>
              <a:path w="2853055" h="914400">
                <a:moveTo>
                  <a:pt x="0" y="0"/>
                </a:moveTo>
                <a:lnTo>
                  <a:pt x="2852707" y="0"/>
                </a:lnTo>
                <a:lnTo>
                  <a:pt x="2852707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68" y="3719185"/>
            <a:ext cx="11947862" cy="678647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78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68" y="3719185"/>
            <a:ext cx="11947862" cy="678647"/>
          </a:xfrm>
        </p:spPr>
        <p:txBody>
          <a:bodyPr lIns="0" tIns="0" rIns="0" bIns="0"/>
          <a:lstStyle>
            <a:lvl1pPr>
              <a:defRPr sz="49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4871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56188" y="1145311"/>
            <a:ext cx="3541433" cy="3971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5041900" y="1131023"/>
            <a:ext cx="3570604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1514767" y="1145311"/>
            <a:ext cx="3541420" cy="3971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1500479" y="1131023"/>
            <a:ext cx="3570604" cy="4000500"/>
          </a:xfrm>
          <a:custGeom>
            <a:avLst/>
            <a:gdLst/>
            <a:ahLst/>
            <a:cxnLst/>
            <a:rect l="l" t="t" r="r" b="b"/>
            <a:pathLst>
              <a:path w="3570604" h="4000500">
                <a:moveTo>
                  <a:pt x="0" y="0"/>
                </a:moveTo>
                <a:lnTo>
                  <a:pt x="3569999" y="0"/>
                </a:lnTo>
                <a:lnTo>
                  <a:pt x="3569999" y="4000209"/>
                </a:lnTo>
                <a:lnTo>
                  <a:pt x="0" y="4000209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1670850" y="1355944"/>
            <a:ext cx="8128000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1651800" y="1336891"/>
            <a:ext cx="8166100" cy="4610100"/>
          </a:xfrm>
          <a:custGeom>
            <a:avLst/>
            <a:gdLst/>
            <a:ahLst/>
            <a:cxnLst/>
            <a:rect l="l" t="t" r="r" b="b"/>
            <a:pathLst>
              <a:path w="8166100" h="4610100">
                <a:moveTo>
                  <a:pt x="0" y="0"/>
                </a:moveTo>
                <a:lnTo>
                  <a:pt x="8166104" y="0"/>
                </a:lnTo>
                <a:lnTo>
                  <a:pt x="8166104" y="4610102"/>
                </a:lnTo>
                <a:lnTo>
                  <a:pt x="0" y="46101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3881" y="169710"/>
            <a:ext cx="1174423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0055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60" y="195519"/>
            <a:ext cx="11630880" cy="360099"/>
          </a:xfrm>
        </p:spPr>
        <p:txBody>
          <a:bodyPr anchor="ctr"/>
          <a:lstStyle>
            <a:lvl1pPr>
              <a:defRPr sz="2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8529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8DE3-35DF-8342-9CE6-334EB826407A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3E91B-CC78-8647-ACE1-4C88AB7F7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017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53.xml"/><Relationship Id="rId16" Type="http://schemas.openxmlformats.org/officeDocument/2006/relationships/tags" Target="../tags/tag9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ags" Target="../tags/tag8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vmlDrawing" Target="../drawings/vmlDrawing3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1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817" r:id="rId34"/>
    <p:sldLayoutId id="2147483834" r:id="rId35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816" r:id="rId12"/>
    <p:sldLayoutId id="2147483753" r:id="rId13"/>
    <p:sldLayoutId id="2147483754" r:id="rId14"/>
    <p:sldLayoutId id="2147483818" r:id="rId15"/>
    <p:sldLayoutId id="214748383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86220181"/>
              </p:ext>
            </p:ext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26CB40-4C3F-421B-8183-C4443D742B6C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00"/>
              </a:spcBef>
            </a:pPr>
            <a:endParaRPr lang="en-US" sz="2800" b="1" i="0" baseline="0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010" y="1426674"/>
            <a:ext cx="11521440" cy="133882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Text on first level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22524" y="6594953"/>
            <a:ext cx="353568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>
              <a:solidFill>
                <a:srgbClr val="ADABA1"/>
              </a:solidFill>
            </a:endParaRPr>
          </a:p>
        </p:txBody>
      </p:sp>
      <p:sp>
        <p:nvSpPr>
          <p:cNvPr id="12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280560" y="303743"/>
            <a:ext cx="11630880" cy="387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defTabSz="883444" rtl="0" eaLnBrk="1" fontAlgn="base" hangingPunct="1">
              <a:spcBef>
                <a:spcPct val="0"/>
              </a:spcBef>
              <a:spcAft>
                <a:spcPct val="0"/>
              </a:spcAft>
              <a:buNone/>
              <a:tabLst>
                <a:tab pos="266286" algn="l"/>
              </a:tabLst>
            </a:pPr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096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hf sldNum="0"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100000"/>
        <a:buFont typeface="Arial" pitchFamily="34" charset="0"/>
        <a:buChar char="■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0896" indent="-128016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89600" indent="-18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633600" indent="-13716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70400" indent="-136800" algn="l" defTabSz="914400" rtl="0" eaLnBrk="1" latinLnBrk="0" hangingPunct="1">
        <a:lnSpc>
          <a:spcPct val="90000"/>
        </a:lnSpc>
        <a:spcBef>
          <a:spcPts val="100"/>
        </a:spcBef>
        <a:buClr>
          <a:schemeClr val="accent1"/>
        </a:buClr>
        <a:buFont typeface="Arial" pitchFamily="34" charset="0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rank2traffic.com/craigslist.org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tags" Target="../tags/tag29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3.svg"/><Relationship Id="rId2" Type="http://schemas.openxmlformats.org/officeDocument/2006/relationships/tags" Target="../tags/tag2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slideLayout" Target="../slideLayouts/slideLayout41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microsoft.com/office/2007/relationships/hdphoto" Target="../media/hdphoto3.wdp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10" Type="http://schemas.openxmlformats.org/officeDocument/2006/relationships/hyperlink" Target="https://www.rank2traffic.com/craigslist.org" TargetMode="External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hart" Target="../charts/chart2.xml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1.wdp"/><Relationship Id="rId3" Type="http://schemas.openxmlformats.org/officeDocument/2006/relationships/tags" Target="../tags/tag14.xml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jp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6.png"/><Relationship Id="rId10" Type="http://schemas.openxmlformats.org/officeDocument/2006/relationships/image" Target="../media/image12.jpe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1.jpe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Layout" Target="../slideLayouts/slideLayout37.xml"/><Relationship Id="rId3" Type="http://schemas.openxmlformats.org/officeDocument/2006/relationships/tags" Target="../tags/tag36.xml"/><Relationship Id="rId21" Type="http://schemas.openxmlformats.org/officeDocument/2006/relationships/oleObject" Target="../embeddings/oleObject17.bin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chart" Target="../charts/chart3.xml"/><Relationship Id="rId1" Type="http://schemas.openxmlformats.org/officeDocument/2006/relationships/vmlDrawing" Target="../drawings/vmlDrawing17.v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2.xml"/><Relationship Id="rId7" Type="http://schemas.openxmlformats.org/officeDocument/2006/relationships/image" Target="../media/image2.emf"/><Relationship Id="rId2" Type="http://schemas.openxmlformats.org/officeDocument/2006/relationships/tags" Target="../tags/tag51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9.xml"/><Relationship Id="rId7" Type="http://schemas.openxmlformats.org/officeDocument/2006/relationships/image" Target="../media/image22.png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2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D8506FE-0D8C-5042-BD8A-38967C018B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D8506FE-0D8C-5042-BD8A-38967C018B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F69CC4-B714-AD45-9656-A56EDED2CD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EB3F5-1326-CC4F-9370-CAB0C5432A07}"/>
              </a:ext>
            </a:extLst>
          </p:cNvPr>
          <p:cNvSpPr/>
          <p:nvPr/>
        </p:nvSpPr>
        <p:spPr>
          <a:xfrm>
            <a:off x="-314698" y="872837"/>
            <a:ext cx="12607637" cy="2154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D7D31"/>
                </a:solidFill>
              </a:rPr>
              <a:t>Do you know??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F162A-3457-F14D-9F0D-D1057E2AF94C}"/>
              </a:ext>
            </a:extLst>
          </p:cNvPr>
          <p:cNvSpPr/>
          <p:nvPr/>
        </p:nvSpPr>
        <p:spPr>
          <a:xfrm>
            <a:off x="-1" y="2351809"/>
            <a:ext cx="12607637" cy="2154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  <a:p>
            <a:pPr algn="ctr"/>
            <a:r>
              <a:rPr lang="en-US" sz="4000" dirty="0">
                <a:solidFill>
                  <a:srgbClr val="3E4D62"/>
                </a:solidFill>
              </a:rPr>
              <a:t>You are missing out on </a:t>
            </a:r>
            <a:r>
              <a:rPr lang="en-US" sz="4800" b="1" dirty="0">
                <a:solidFill>
                  <a:srgbClr val="3E4D62"/>
                </a:solidFill>
              </a:rPr>
              <a:t>850M</a:t>
            </a:r>
            <a:r>
              <a:rPr lang="en-US" sz="4800" baseline="32000" dirty="0">
                <a:solidFill>
                  <a:srgbClr val="3E4D62"/>
                </a:solidFill>
              </a:rPr>
              <a:t>1</a:t>
            </a:r>
            <a:r>
              <a:rPr lang="en-US" sz="4800" b="1" dirty="0">
                <a:solidFill>
                  <a:srgbClr val="3E4D62"/>
                </a:solidFill>
              </a:rPr>
              <a:t> pageviews!!!</a:t>
            </a:r>
          </a:p>
          <a:p>
            <a:pPr algn="ctr"/>
            <a:r>
              <a:rPr lang="en-US" sz="3600" dirty="0">
                <a:solidFill>
                  <a:srgbClr val="6B6B6B"/>
                </a:solidFill>
              </a:rPr>
              <a:t>and</a:t>
            </a:r>
            <a:endParaRPr lang="en-US" sz="4000" dirty="0">
              <a:solidFill>
                <a:srgbClr val="6B6B6B"/>
              </a:solidFill>
            </a:endParaRPr>
          </a:p>
          <a:p>
            <a:pPr algn="ctr"/>
            <a:r>
              <a:rPr lang="en-US" sz="4800" b="1" dirty="0">
                <a:solidFill>
                  <a:srgbClr val="3E4D62"/>
                </a:solidFill>
              </a:rPr>
              <a:t>1/3 </a:t>
            </a:r>
            <a:r>
              <a:rPr lang="en-US" sz="4000" dirty="0">
                <a:solidFill>
                  <a:srgbClr val="3E4D62"/>
                </a:solidFill>
              </a:rPr>
              <a:t>of visitors</a:t>
            </a:r>
            <a:r>
              <a:rPr lang="en-US" sz="4000" baseline="32000" dirty="0">
                <a:solidFill>
                  <a:srgbClr val="3E4D62"/>
                </a:solidFill>
              </a:rPr>
              <a:t>1</a:t>
            </a:r>
            <a:r>
              <a:rPr lang="en-US" sz="4000" dirty="0">
                <a:solidFill>
                  <a:srgbClr val="3E4D62"/>
                </a:solidFill>
              </a:rPr>
              <a:t> close the website after 1 view!!!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30B89-D3CC-4BDB-BD12-29DCF15C32B0}"/>
              </a:ext>
            </a:extLst>
          </p:cNvPr>
          <p:cNvSpPr txBox="1"/>
          <p:nvPr/>
        </p:nvSpPr>
        <p:spPr>
          <a:xfrm>
            <a:off x="9985897" y="6642556"/>
            <a:ext cx="2307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 – </a:t>
            </a:r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https://www.rank2traffic.com/craigslist.org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432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AF7F88E-4CC1-D94C-9A06-AA122BE3C566}"/>
              </a:ext>
            </a:extLst>
          </p:cNvPr>
          <p:cNvSpPr/>
          <p:nvPr/>
        </p:nvSpPr>
        <p:spPr>
          <a:xfrm>
            <a:off x="3340442" y="2300655"/>
            <a:ext cx="4942662" cy="4893334"/>
          </a:xfrm>
          <a:prstGeom prst="blockArc">
            <a:avLst/>
          </a:prstGeom>
          <a:solidFill>
            <a:srgbClr val="ED7D3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CA92EA2-1A46-5342-A234-B898ADB764D2}"/>
              </a:ext>
            </a:extLst>
          </p:cNvPr>
          <p:cNvSpPr/>
          <p:nvPr/>
        </p:nvSpPr>
        <p:spPr>
          <a:xfrm>
            <a:off x="3340442" y="2309839"/>
            <a:ext cx="4942662" cy="4893334"/>
          </a:xfrm>
          <a:prstGeom prst="blockArc">
            <a:avLst>
              <a:gd name="adj1" fmla="val 17865360"/>
              <a:gd name="adj2" fmla="val 0"/>
              <a:gd name="adj3" fmla="val 25000"/>
            </a:avLst>
          </a:prstGeom>
          <a:solidFill>
            <a:srgbClr val="3E4D62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A5FDE6-BFF1-CC47-9544-8FBF73721DB2}"/>
              </a:ext>
            </a:extLst>
          </p:cNvPr>
          <p:cNvSpPr/>
          <p:nvPr/>
        </p:nvSpPr>
        <p:spPr>
          <a:xfrm rot="19763021">
            <a:off x="4965347" y="2874118"/>
            <a:ext cx="1620580" cy="2249355"/>
          </a:xfrm>
          <a:custGeom>
            <a:avLst/>
            <a:gdLst>
              <a:gd name="connsiteX0" fmla="*/ 1079315 w 1079315"/>
              <a:gd name="connsiteY0" fmla="*/ 0 h 1513184"/>
              <a:gd name="connsiteX1" fmla="*/ 610314 w 1079315"/>
              <a:gd name="connsiteY1" fmla="*/ 877178 h 1513184"/>
              <a:gd name="connsiteX2" fmla="*/ 624392 w 1079315"/>
              <a:gd name="connsiteY2" fmla="*/ 888793 h 1513184"/>
              <a:gd name="connsiteX3" fmla="*/ 731520 w 1079315"/>
              <a:gd name="connsiteY3" fmla="*/ 1147424 h 1513184"/>
              <a:gd name="connsiteX4" fmla="*/ 365760 w 1079315"/>
              <a:gd name="connsiteY4" fmla="*/ 1513184 h 1513184"/>
              <a:gd name="connsiteX5" fmla="*/ 0 w 1079315"/>
              <a:gd name="connsiteY5" fmla="*/ 1147424 h 1513184"/>
              <a:gd name="connsiteX6" fmla="*/ 365760 w 1079315"/>
              <a:gd name="connsiteY6" fmla="*/ 781664 h 1513184"/>
              <a:gd name="connsiteX7" fmla="*/ 439474 w 1079315"/>
              <a:gd name="connsiteY7" fmla="*/ 789095 h 1513184"/>
              <a:gd name="connsiteX8" fmla="*/ 498981 w 1079315"/>
              <a:gd name="connsiteY8" fmla="*/ 807567 h 1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9315" h="1513184">
                <a:moveTo>
                  <a:pt x="1079315" y="0"/>
                </a:moveTo>
                <a:lnTo>
                  <a:pt x="610314" y="877178"/>
                </a:lnTo>
                <a:lnTo>
                  <a:pt x="624392" y="888793"/>
                </a:lnTo>
                <a:cubicBezTo>
                  <a:pt x="690581" y="954982"/>
                  <a:pt x="731520" y="1046422"/>
                  <a:pt x="731520" y="1147424"/>
                </a:cubicBezTo>
                <a:cubicBezTo>
                  <a:pt x="731520" y="1349428"/>
                  <a:pt x="567764" y="1513184"/>
                  <a:pt x="365760" y="1513184"/>
                </a:cubicBezTo>
                <a:cubicBezTo>
                  <a:pt x="163756" y="1513184"/>
                  <a:pt x="0" y="1349428"/>
                  <a:pt x="0" y="1147424"/>
                </a:cubicBezTo>
                <a:cubicBezTo>
                  <a:pt x="0" y="945420"/>
                  <a:pt x="163756" y="781664"/>
                  <a:pt x="365760" y="781664"/>
                </a:cubicBezTo>
                <a:cubicBezTo>
                  <a:pt x="391011" y="781664"/>
                  <a:pt x="415663" y="784223"/>
                  <a:pt x="439474" y="789095"/>
                </a:cubicBezTo>
                <a:lnTo>
                  <a:pt x="498981" y="80756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59A8E-D806-AC43-BA82-51B9626EAB1F}"/>
              </a:ext>
            </a:extLst>
          </p:cNvPr>
          <p:cNvSpPr txBox="1"/>
          <p:nvPr/>
        </p:nvSpPr>
        <p:spPr>
          <a:xfrm>
            <a:off x="1280247" y="3734616"/>
            <a:ext cx="390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Objectives</a:t>
            </a:r>
          </a:p>
          <a:p>
            <a:pPr defTabSz="1117560"/>
            <a:endParaRPr lang="en-US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44B8F-DD06-A94F-BDC5-A59B31E4BA52}"/>
              </a:ext>
            </a:extLst>
          </p:cNvPr>
          <p:cNvSpPr txBox="1"/>
          <p:nvPr/>
        </p:nvSpPr>
        <p:spPr>
          <a:xfrm>
            <a:off x="5183768" y="1775079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1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343BC8-C9F5-4344-983A-B9C00DFB4CC0}"/>
              </a:ext>
            </a:extLst>
          </p:cNvPr>
          <p:cNvSpPr txBox="1"/>
          <p:nvPr/>
        </p:nvSpPr>
        <p:spPr>
          <a:xfrm>
            <a:off x="2427822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5BB83-F887-B845-A4C0-EBB9C544B1FB}"/>
              </a:ext>
            </a:extLst>
          </p:cNvPr>
          <p:cNvSpPr txBox="1"/>
          <p:nvPr/>
        </p:nvSpPr>
        <p:spPr>
          <a:xfrm>
            <a:off x="8391538" y="4009100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Timeline and Risk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84651-4CEF-414F-BBCB-CBB3544EA948}"/>
              </a:ext>
            </a:extLst>
          </p:cNvPr>
          <p:cNvSpPr txBox="1"/>
          <p:nvPr/>
        </p:nvSpPr>
        <p:spPr>
          <a:xfrm>
            <a:off x="7528006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2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D0691A-F86C-4DE5-869A-9410A86A1DC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11BE1F-915C-46BC-8545-4E2E1677B61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BF5C66-1CEC-4850-B5DC-86D40BB6B91B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322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ance steps">
            <a:extLst>
              <a:ext uri="{FF2B5EF4-FFF2-40B4-BE49-F238E27FC236}">
                <a16:creationId xmlns:a16="http://schemas.microsoft.com/office/drawing/2014/main" id="{8325B488-774E-489F-BC1F-8C835AEE86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0185" r="58889" b="4339"/>
          <a:stretch/>
        </p:blipFill>
        <p:spPr>
          <a:xfrm>
            <a:off x="4690444" y="3671208"/>
            <a:ext cx="812656" cy="1294317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9E0744-38AE-B949-8CF2-794538F78F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9E0744-38AE-B949-8CF2-794538F78F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5C7749E-9520-CD42-A6CE-47DA467316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337D386-3080-4BA6-B191-5C635605E4C1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C2323-5379-4A16-BA63-D5E12B1D643B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790A6-1D69-4EF7-9F33-21D60C299A88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Detailed Solutions: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Mature content without user authorization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C0444-8172-44F8-9E65-264295061F16}"/>
              </a:ext>
            </a:extLst>
          </p:cNvPr>
          <p:cNvSpPr/>
          <p:nvPr/>
        </p:nvSpPr>
        <p:spPr>
          <a:xfrm>
            <a:off x="381000" y="5843588"/>
            <a:ext cx="11177588" cy="59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Using the profanity filters , we can identify the mature content into a different section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24C888E-8775-415B-9063-42B82AEBE47F}"/>
              </a:ext>
            </a:extLst>
          </p:cNvPr>
          <p:cNvSpPr/>
          <p:nvPr/>
        </p:nvSpPr>
        <p:spPr>
          <a:xfrm>
            <a:off x="1318094" y="4161772"/>
            <a:ext cx="3553291" cy="8037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accent2"/>
                </a:solidFill>
                <a:cs typeface="Calibri"/>
              </a:rPr>
              <a:t>STEP 1</a:t>
            </a:r>
          </a:p>
          <a:p>
            <a:pPr algn="r"/>
            <a:r>
              <a:rPr lang="en-US" sz="2000" b="1" dirty="0">
                <a:solidFill>
                  <a:schemeClr val="accent2"/>
                </a:solidFill>
                <a:cs typeface="Calibri"/>
              </a:rPr>
              <a:t>Use profanity filters </a:t>
            </a:r>
            <a:r>
              <a:rPr lang="en-US" dirty="0">
                <a:solidFill>
                  <a:schemeClr val="accent2"/>
                </a:solidFill>
                <a:cs typeface="Calibri"/>
              </a:rPr>
              <a:t>to identify existing posts with mature content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CDE4424-B3B5-4F28-A2E8-47397F349DEA}"/>
              </a:ext>
            </a:extLst>
          </p:cNvPr>
          <p:cNvSpPr/>
          <p:nvPr/>
        </p:nvSpPr>
        <p:spPr>
          <a:xfrm>
            <a:off x="6511947" y="3434759"/>
            <a:ext cx="2479653" cy="789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STEP 2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Real time analysis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cs typeface="Calibri"/>
              </a:rPr>
              <a:t>of mature posts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47AAA9B-53F4-41EE-80F8-B3087FBDE882}"/>
              </a:ext>
            </a:extLst>
          </p:cNvPr>
          <p:cNvSpPr/>
          <p:nvPr/>
        </p:nvSpPr>
        <p:spPr>
          <a:xfrm>
            <a:off x="2272146" y="2209798"/>
            <a:ext cx="2594212" cy="8037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rgbClr val="44546A"/>
                </a:solidFill>
                <a:cs typeface="Calibri"/>
              </a:rPr>
              <a:t>STEP 3</a:t>
            </a:r>
          </a:p>
          <a:p>
            <a:pPr algn="r"/>
            <a:r>
              <a:rPr lang="en-US" sz="2000" b="1" dirty="0">
                <a:solidFill>
                  <a:srgbClr val="44546A"/>
                </a:solidFill>
                <a:cs typeface="Calibri"/>
              </a:rPr>
              <a:t>A separate section </a:t>
            </a:r>
            <a:r>
              <a:rPr lang="en-US" dirty="0">
                <a:solidFill>
                  <a:srgbClr val="44546A"/>
                </a:solidFill>
                <a:cs typeface="Calibri"/>
              </a:rPr>
              <a:t>for mature content posts</a:t>
            </a:r>
          </a:p>
        </p:txBody>
      </p:sp>
      <p:pic>
        <p:nvPicPr>
          <p:cNvPr id="7" name="Graphic 6" descr="Dance steps">
            <a:extLst>
              <a:ext uri="{FF2B5EF4-FFF2-40B4-BE49-F238E27FC236}">
                <a16:creationId xmlns:a16="http://schemas.microsoft.com/office/drawing/2014/main" id="{00D5657E-7029-43C2-9E93-A1C29BD8EA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1108" b="40606"/>
          <a:stretch/>
        </p:blipFill>
        <p:spPr>
          <a:xfrm>
            <a:off x="5715159" y="3091080"/>
            <a:ext cx="932927" cy="1133321"/>
          </a:xfrm>
          <a:prstGeom prst="rect">
            <a:avLst/>
          </a:prstGeom>
        </p:spPr>
      </p:pic>
      <p:pic>
        <p:nvPicPr>
          <p:cNvPr id="20" name="Graphic 19" descr="Dance steps">
            <a:extLst>
              <a:ext uri="{FF2B5EF4-FFF2-40B4-BE49-F238E27FC236}">
                <a16:creationId xmlns:a16="http://schemas.microsoft.com/office/drawing/2014/main" id="{5955545A-C935-44F0-A0A7-E6CFBBAF39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9720" t="60759" r="19169" b="4339"/>
          <a:stretch/>
        </p:blipFill>
        <p:spPr>
          <a:xfrm>
            <a:off x="5435885" y="4245605"/>
            <a:ext cx="812656" cy="689933"/>
          </a:xfrm>
          <a:prstGeom prst="rect">
            <a:avLst/>
          </a:prstGeom>
        </p:spPr>
      </p:pic>
      <p:pic>
        <p:nvPicPr>
          <p:cNvPr id="21" name="Graphic 20" descr="Dance steps">
            <a:extLst>
              <a:ext uri="{FF2B5EF4-FFF2-40B4-BE49-F238E27FC236}">
                <a16:creationId xmlns:a16="http://schemas.microsoft.com/office/drawing/2014/main" id="{50B4F6AE-3ECF-4BF5-9E7A-B97DC8BA41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30185" r="58889" b="4339"/>
          <a:stretch/>
        </p:blipFill>
        <p:spPr>
          <a:xfrm>
            <a:off x="4764815" y="1394939"/>
            <a:ext cx="812656" cy="1294317"/>
          </a:xfrm>
          <a:prstGeom prst="rect">
            <a:avLst/>
          </a:prstGeom>
        </p:spPr>
      </p:pic>
      <p:pic>
        <p:nvPicPr>
          <p:cNvPr id="22" name="Graphic 21" descr="Dance steps">
            <a:extLst>
              <a:ext uri="{FF2B5EF4-FFF2-40B4-BE49-F238E27FC236}">
                <a16:creationId xmlns:a16="http://schemas.microsoft.com/office/drawing/2014/main" id="{48103832-85E9-45F8-B39F-963B7B9658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39720" t="60759" r="19169" b="4339"/>
          <a:stretch/>
        </p:blipFill>
        <p:spPr>
          <a:xfrm rot="16006127">
            <a:off x="5464092" y="2416699"/>
            <a:ext cx="812656" cy="6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4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DED0F845-3016-4AC6-86DF-842CB9F9962E}"/>
              </a:ext>
            </a:extLst>
          </p:cNvPr>
          <p:cNvSpPr/>
          <p:nvPr/>
        </p:nvSpPr>
        <p:spPr>
          <a:xfrm>
            <a:off x="6683345" y="1937195"/>
            <a:ext cx="620486" cy="3658063"/>
          </a:xfrm>
          <a:prstGeom prst="chevron">
            <a:avLst/>
          </a:prstGeom>
          <a:solidFill>
            <a:srgbClr val="6B6B6B"/>
          </a:solidFill>
          <a:ln>
            <a:solidFill>
              <a:srgbClr val="6B6B6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2F97A-6831-4D6F-97A1-8E79CE6AAF5F}"/>
              </a:ext>
            </a:extLst>
          </p:cNvPr>
          <p:cNvSpPr txBox="1"/>
          <p:nvPr/>
        </p:nvSpPr>
        <p:spPr>
          <a:xfrm flipH="1">
            <a:off x="7966991" y="3694040"/>
            <a:ext cx="4300446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3600" b="1" dirty="0">
                <a:solidFill>
                  <a:srgbClr val="7C7C7C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Lost views: 850M</a:t>
            </a:r>
          </a:p>
        </p:txBody>
      </p:sp>
      <p:pic>
        <p:nvPicPr>
          <p:cNvPr id="10" name="Graphic 9" descr="Coins">
            <a:extLst>
              <a:ext uri="{FF2B5EF4-FFF2-40B4-BE49-F238E27FC236}">
                <a16:creationId xmlns:a16="http://schemas.microsoft.com/office/drawing/2014/main" id="{7990E826-32D3-4D86-B373-6710D467E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5041" y="2142022"/>
            <a:ext cx="1472650" cy="14726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63171B-9EF3-420B-BE5F-B9055A6408D4}"/>
              </a:ext>
            </a:extLst>
          </p:cNvPr>
          <p:cNvCxnSpPr>
            <a:cxnSpLocks/>
          </p:cNvCxnSpPr>
          <p:nvPr/>
        </p:nvCxnSpPr>
        <p:spPr>
          <a:xfrm flipH="1">
            <a:off x="0" y="3026228"/>
            <a:ext cx="6537960" cy="0"/>
          </a:xfrm>
          <a:prstGeom prst="line">
            <a:avLst/>
          </a:prstGeom>
          <a:ln w="12700" cap="flat">
            <a:solidFill>
              <a:srgbClr val="6B6B6B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502CF0-1112-40B6-B5ED-A480075E60EE}"/>
              </a:ext>
            </a:extLst>
          </p:cNvPr>
          <p:cNvCxnSpPr>
            <a:cxnSpLocks/>
          </p:cNvCxnSpPr>
          <p:nvPr/>
        </p:nvCxnSpPr>
        <p:spPr>
          <a:xfrm flipH="1">
            <a:off x="0" y="4561114"/>
            <a:ext cx="6537960" cy="0"/>
          </a:xfrm>
          <a:prstGeom prst="line">
            <a:avLst/>
          </a:prstGeom>
          <a:ln w="12700" cap="flat">
            <a:solidFill>
              <a:srgbClr val="6B6B6B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05023D-783C-4953-AE47-CC81169813CA}"/>
              </a:ext>
            </a:extLst>
          </p:cNvPr>
          <p:cNvSpPr txBox="1"/>
          <p:nvPr/>
        </p:nvSpPr>
        <p:spPr>
          <a:xfrm flipH="1">
            <a:off x="1554971" y="1937195"/>
            <a:ext cx="2352427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3600" b="1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49.5billion</a:t>
            </a:r>
            <a:r>
              <a:rPr lang="en-US" sz="2400" b="1" baseline="30000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</a:t>
            </a:r>
            <a:endParaRPr lang="en-US" sz="3600" b="1" baseline="30000" dirty="0">
              <a:solidFill>
                <a:srgbClr val="44536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26BC4-038F-4F0E-8D81-34459332FDDD}"/>
              </a:ext>
            </a:extLst>
          </p:cNvPr>
          <p:cNvSpPr txBox="1"/>
          <p:nvPr/>
        </p:nvSpPr>
        <p:spPr>
          <a:xfrm>
            <a:off x="1732719" y="2435793"/>
            <a:ext cx="1865410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Pageviews on Craigslist annually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E4953F-38C1-4EC4-9EFE-8D2FDE47085D}"/>
              </a:ext>
            </a:extLst>
          </p:cNvPr>
          <p:cNvSpPr txBox="1"/>
          <p:nvPr/>
        </p:nvSpPr>
        <p:spPr>
          <a:xfrm flipH="1">
            <a:off x="2074786" y="3199366"/>
            <a:ext cx="1312795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3600" b="1" dirty="0">
                <a:solidFill>
                  <a:srgbClr val="ED7D3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17%</a:t>
            </a:r>
            <a:r>
              <a:rPr lang="en-US" sz="2400" b="1" baseline="30000" dirty="0">
                <a:solidFill>
                  <a:srgbClr val="ED7D3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</a:t>
            </a:r>
            <a:endParaRPr lang="en-US" sz="3600" b="1" dirty="0">
              <a:solidFill>
                <a:srgbClr val="ED7D3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42A3F-9241-47BC-9E1E-46D51C9ABA41}"/>
              </a:ext>
            </a:extLst>
          </p:cNvPr>
          <p:cNvSpPr txBox="1"/>
          <p:nvPr/>
        </p:nvSpPr>
        <p:spPr>
          <a:xfrm>
            <a:off x="1676079" y="3709094"/>
            <a:ext cx="2028612" cy="7478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dirty="0">
                <a:solidFill>
                  <a:srgbClr val="ED7D3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Internet using Americans under the age of 18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503638-F60A-47B4-BC15-C6A0BC6ED34E}"/>
              </a:ext>
            </a:extLst>
          </p:cNvPr>
          <p:cNvSpPr txBox="1"/>
          <p:nvPr/>
        </p:nvSpPr>
        <p:spPr>
          <a:xfrm flipH="1">
            <a:off x="1757680" y="4658079"/>
            <a:ext cx="1947011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sz="3600" b="1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10%</a:t>
            </a:r>
            <a:r>
              <a:rPr lang="en-US" sz="2400" b="1" baseline="30000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endParaRPr lang="en-US" sz="3600" b="1" dirty="0">
              <a:solidFill>
                <a:srgbClr val="44536A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CAD4EF-42C3-4B96-A45D-30226CD57D6A}"/>
              </a:ext>
            </a:extLst>
          </p:cNvPr>
          <p:cNvSpPr txBox="1"/>
          <p:nvPr/>
        </p:nvSpPr>
        <p:spPr>
          <a:xfrm>
            <a:off x="1757681" y="5216925"/>
            <a:ext cx="2049169" cy="4985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dirty="0">
                <a:solidFill>
                  <a:srgbClr val="44536A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of users visit ‘Best of Craigslist’ section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A2D024-9455-4B2A-8887-68183536CADC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094B7-4537-40EF-A0D6-9E058C36C35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A1BBF-98EF-4F60-BFA7-005836F93CDA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Lost pageviews due to missing 18+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93CEF-38DC-4B27-B346-085AD2329B2E}"/>
              </a:ext>
            </a:extLst>
          </p:cNvPr>
          <p:cNvSpPr txBox="1"/>
          <p:nvPr/>
        </p:nvSpPr>
        <p:spPr>
          <a:xfrm>
            <a:off x="9247419" y="6333997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1 - https://www.rank2traffic.com/craigslist.org</a:t>
            </a:r>
          </a:p>
          <a:p>
            <a:r>
              <a:rPr lang="en-US" sz="800" dirty="0"/>
              <a:t>2 - https://www.census.gov/prod/cen2010/briefs/c2010br-03.pdf</a:t>
            </a:r>
          </a:p>
          <a:p>
            <a:r>
              <a:rPr lang="en-US" sz="800" dirty="0"/>
              <a:t>3 – Ballpark assumption </a:t>
            </a:r>
          </a:p>
        </p:txBody>
      </p:sp>
    </p:spTree>
    <p:extLst>
      <p:ext uri="{BB962C8B-B14F-4D97-AF65-F5344CB8AC3E}">
        <p14:creationId xmlns:p14="http://schemas.microsoft.com/office/powerpoint/2010/main" val="200936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AF7F88E-4CC1-D94C-9A06-AA122BE3C566}"/>
              </a:ext>
            </a:extLst>
          </p:cNvPr>
          <p:cNvSpPr/>
          <p:nvPr/>
        </p:nvSpPr>
        <p:spPr>
          <a:xfrm>
            <a:off x="3340442" y="2300655"/>
            <a:ext cx="4942662" cy="4893334"/>
          </a:xfrm>
          <a:prstGeom prst="blockArc">
            <a:avLst/>
          </a:prstGeom>
          <a:solidFill>
            <a:srgbClr val="ED7D3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CA92EA2-1A46-5342-A234-B898ADB764D2}"/>
              </a:ext>
            </a:extLst>
          </p:cNvPr>
          <p:cNvSpPr/>
          <p:nvPr/>
        </p:nvSpPr>
        <p:spPr>
          <a:xfrm>
            <a:off x="3340442" y="2309839"/>
            <a:ext cx="4942662" cy="4893334"/>
          </a:xfrm>
          <a:prstGeom prst="blockArc">
            <a:avLst>
              <a:gd name="adj1" fmla="val 19673033"/>
              <a:gd name="adj2" fmla="val 0"/>
              <a:gd name="adj3" fmla="val 25000"/>
            </a:avLst>
          </a:prstGeom>
          <a:solidFill>
            <a:srgbClr val="3E4D62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A5FDE6-BFF1-CC47-9544-8FBF73721DB2}"/>
              </a:ext>
            </a:extLst>
          </p:cNvPr>
          <p:cNvSpPr/>
          <p:nvPr/>
        </p:nvSpPr>
        <p:spPr>
          <a:xfrm rot="616918">
            <a:off x="5435649" y="2974103"/>
            <a:ext cx="1620580" cy="2249355"/>
          </a:xfrm>
          <a:custGeom>
            <a:avLst/>
            <a:gdLst>
              <a:gd name="connsiteX0" fmla="*/ 1079315 w 1079315"/>
              <a:gd name="connsiteY0" fmla="*/ 0 h 1513184"/>
              <a:gd name="connsiteX1" fmla="*/ 610314 w 1079315"/>
              <a:gd name="connsiteY1" fmla="*/ 877178 h 1513184"/>
              <a:gd name="connsiteX2" fmla="*/ 624392 w 1079315"/>
              <a:gd name="connsiteY2" fmla="*/ 888793 h 1513184"/>
              <a:gd name="connsiteX3" fmla="*/ 731520 w 1079315"/>
              <a:gd name="connsiteY3" fmla="*/ 1147424 h 1513184"/>
              <a:gd name="connsiteX4" fmla="*/ 365760 w 1079315"/>
              <a:gd name="connsiteY4" fmla="*/ 1513184 h 1513184"/>
              <a:gd name="connsiteX5" fmla="*/ 0 w 1079315"/>
              <a:gd name="connsiteY5" fmla="*/ 1147424 h 1513184"/>
              <a:gd name="connsiteX6" fmla="*/ 365760 w 1079315"/>
              <a:gd name="connsiteY6" fmla="*/ 781664 h 1513184"/>
              <a:gd name="connsiteX7" fmla="*/ 439474 w 1079315"/>
              <a:gd name="connsiteY7" fmla="*/ 789095 h 1513184"/>
              <a:gd name="connsiteX8" fmla="*/ 498981 w 1079315"/>
              <a:gd name="connsiteY8" fmla="*/ 807567 h 1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9315" h="1513184">
                <a:moveTo>
                  <a:pt x="1079315" y="0"/>
                </a:moveTo>
                <a:lnTo>
                  <a:pt x="610314" y="877178"/>
                </a:lnTo>
                <a:lnTo>
                  <a:pt x="624392" y="888793"/>
                </a:lnTo>
                <a:cubicBezTo>
                  <a:pt x="690581" y="954982"/>
                  <a:pt x="731520" y="1046422"/>
                  <a:pt x="731520" y="1147424"/>
                </a:cubicBezTo>
                <a:cubicBezTo>
                  <a:pt x="731520" y="1349428"/>
                  <a:pt x="567764" y="1513184"/>
                  <a:pt x="365760" y="1513184"/>
                </a:cubicBezTo>
                <a:cubicBezTo>
                  <a:pt x="163756" y="1513184"/>
                  <a:pt x="0" y="1349428"/>
                  <a:pt x="0" y="1147424"/>
                </a:cubicBezTo>
                <a:cubicBezTo>
                  <a:pt x="0" y="945420"/>
                  <a:pt x="163756" y="781664"/>
                  <a:pt x="365760" y="781664"/>
                </a:cubicBezTo>
                <a:cubicBezTo>
                  <a:pt x="391011" y="781664"/>
                  <a:pt x="415663" y="784223"/>
                  <a:pt x="439474" y="789095"/>
                </a:cubicBezTo>
                <a:lnTo>
                  <a:pt x="498981" y="80756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8E001-A8B4-6445-B5B0-1293E7F10A58}"/>
              </a:ext>
            </a:extLst>
          </p:cNvPr>
          <p:cNvSpPr txBox="1"/>
          <p:nvPr/>
        </p:nvSpPr>
        <p:spPr>
          <a:xfrm>
            <a:off x="1280247" y="3734616"/>
            <a:ext cx="390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Objectives</a:t>
            </a:r>
          </a:p>
          <a:p>
            <a:pPr defTabSz="1117560"/>
            <a:endParaRPr lang="en-US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C408F-E8C2-544E-8723-BCAF168AD7CD}"/>
              </a:ext>
            </a:extLst>
          </p:cNvPr>
          <p:cNvSpPr txBox="1"/>
          <p:nvPr/>
        </p:nvSpPr>
        <p:spPr>
          <a:xfrm>
            <a:off x="5183768" y="1775079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1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AEB1C-58F5-5A49-B685-F645959B7488}"/>
              </a:ext>
            </a:extLst>
          </p:cNvPr>
          <p:cNvSpPr txBox="1"/>
          <p:nvPr/>
        </p:nvSpPr>
        <p:spPr>
          <a:xfrm>
            <a:off x="2427822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1A22A-CA64-6743-8678-D2F3A3667A5D}"/>
              </a:ext>
            </a:extLst>
          </p:cNvPr>
          <p:cNvSpPr txBox="1"/>
          <p:nvPr/>
        </p:nvSpPr>
        <p:spPr>
          <a:xfrm>
            <a:off x="8391538" y="4009100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Timeline and Risk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E3A03-D9F3-574A-AA6F-0D978DD87865}"/>
              </a:ext>
            </a:extLst>
          </p:cNvPr>
          <p:cNvSpPr txBox="1"/>
          <p:nvPr/>
        </p:nvSpPr>
        <p:spPr>
          <a:xfrm>
            <a:off x="7528006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2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C09A9-5639-4D06-91C9-35670B942CDB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6ECAE-D738-4230-A5E2-58887A9D0AAD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374E5B-E9F0-4859-9F15-5968E18F39F3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875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7BCD2F6-8B52-472C-8536-F67D3F841AE8}"/>
              </a:ext>
            </a:extLst>
          </p:cNvPr>
          <p:cNvSpPr/>
          <p:nvPr/>
        </p:nvSpPr>
        <p:spPr>
          <a:xfrm>
            <a:off x="3069148" y="1660093"/>
            <a:ext cx="8121366" cy="687164"/>
          </a:xfrm>
          <a:prstGeom prst="parallelogram">
            <a:avLst/>
          </a:prstGeom>
          <a:noFill/>
          <a:ln>
            <a:solidFill>
              <a:srgbClr val="1B5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‘Best of Craigslist’ are actually posts that users have voted to </a:t>
            </a:r>
            <a:r>
              <a:rPr lang="en-US">
                <a:solidFill>
                  <a:schemeClr val="tx1"/>
                </a:solidFill>
              </a:rPr>
              <a:t>be interesting </a:t>
            </a:r>
            <a:r>
              <a:rPr lang="en-US" dirty="0">
                <a:solidFill>
                  <a:schemeClr val="tx1"/>
                </a:solidFill>
              </a:rPr>
              <a:t>or amusing</a:t>
            </a: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C944E93A-FB7C-4730-8391-FF5C20DC3121}"/>
              </a:ext>
            </a:extLst>
          </p:cNvPr>
          <p:cNvSpPr/>
          <p:nvPr/>
        </p:nvSpPr>
        <p:spPr>
          <a:xfrm>
            <a:off x="3981400" y="2612054"/>
            <a:ext cx="7209113" cy="687164"/>
          </a:xfrm>
          <a:prstGeom prst="parallelogram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We will use this classification as indicator for virality</a:t>
            </a:r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C4A5F2FD-AB24-4339-9739-2251EF3FDD44}"/>
              </a:ext>
            </a:extLst>
          </p:cNvPr>
          <p:cNvSpPr/>
          <p:nvPr/>
        </p:nvSpPr>
        <p:spPr>
          <a:xfrm>
            <a:off x="4893654" y="3564014"/>
            <a:ext cx="6296859" cy="687164"/>
          </a:xfrm>
          <a:prstGeom prst="parallelogram">
            <a:avLst/>
          </a:prstGeom>
          <a:noFill/>
          <a:ln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Scrape regular posts from regional domains and all the ‘Best Posts’</a:t>
            </a:r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8083E88D-BA70-464E-B8A7-EAE8219C4B6C}"/>
              </a:ext>
            </a:extLst>
          </p:cNvPr>
          <p:cNvSpPr/>
          <p:nvPr/>
        </p:nvSpPr>
        <p:spPr>
          <a:xfrm>
            <a:off x="3981400" y="4486291"/>
            <a:ext cx="7209113" cy="687164"/>
          </a:xfrm>
          <a:prstGeom prst="parallelogram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Assign these posts target values of 0 and 1. We then build a classification model using post description</a:t>
            </a: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04327319-3840-45A0-926E-9B169F17B7D1}"/>
              </a:ext>
            </a:extLst>
          </p:cNvPr>
          <p:cNvSpPr/>
          <p:nvPr/>
        </p:nvSpPr>
        <p:spPr>
          <a:xfrm>
            <a:off x="3069148" y="5408568"/>
            <a:ext cx="8121366" cy="687164"/>
          </a:xfrm>
          <a:prstGeom prst="parallelogram">
            <a:avLst/>
          </a:prstGeom>
          <a:noFill/>
          <a:ln>
            <a:solidFill>
              <a:srgbClr val="1B5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The model can then recommend new posts in real-time that users might find interesting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FE9B9C3-9B1A-426F-AC3D-81E2A4823064}"/>
              </a:ext>
            </a:extLst>
          </p:cNvPr>
          <p:cNvSpPr/>
          <p:nvPr/>
        </p:nvSpPr>
        <p:spPr>
          <a:xfrm rot="2700000">
            <a:off x="977154" y="1596408"/>
            <a:ext cx="814534" cy="814534"/>
          </a:xfrm>
          <a:prstGeom prst="roundRect">
            <a:avLst>
              <a:gd name="adj" fmla="val 7787"/>
            </a:avLst>
          </a:prstGeom>
          <a:solidFill>
            <a:srgbClr val="1B58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6526F94-E17B-451B-B36E-F5718EFA3EEF}"/>
              </a:ext>
            </a:extLst>
          </p:cNvPr>
          <p:cNvSpPr/>
          <p:nvPr/>
        </p:nvSpPr>
        <p:spPr>
          <a:xfrm rot="2700000">
            <a:off x="1889408" y="2548369"/>
            <a:ext cx="814534" cy="814534"/>
          </a:xfrm>
          <a:prstGeom prst="roundRect">
            <a:avLst>
              <a:gd name="adj" fmla="val 7787"/>
            </a:avLst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31BD247-8597-4486-82E0-381A4E8D374D}"/>
              </a:ext>
            </a:extLst>
          </p:cNvPr>
          <p:cNvSpPr/>
          <p:nvPr/>
        </p:nvSpPr>
        <p:spPr>
          <a:xfrm rot="2700000">
            <a:off x="2801661" y="3500329"/>
            <a:ext cx="814534" cy="814534"/>
          </a:xfrm>
          <a:prstGeom prst="roundRect">
            <a:avLst>
              <a:gd name="adj" fmla="val 7787"/>
            </a:avLst>
          </a:prstGeom>
          <a:solidFill>
            <a:srgbClr val="7C7C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C7C7C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EBE317D-29CD-420C-9FD3-D05AEECAFC05}"/>
              </a:ext>
            </a:extLst>
          </p:cNvPr>
          <p:cNvSpPr/>
          <p:nvPr/>
        </p:nvSpPr>
        <p:spPr>
          <a:xfrm rot="2700000">
            <a:off x="1889408" y="4422606"/>
            <a:ext cx="814534" cy="814534"/>
          </a:xfrm>
          <a:prstGeom prst="roundRect">
            <a:avLst>
              <a:gd name="adj" fmla="val 7787"/>
            </a:avLst>
          </a:prstGeom>
          <a:solidFill>
            <a:srgbClr val="ED7D3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0AC22E1-1F49-4E85-ACDE-424F2670BE9F}"/>
              </a:ext>
            </a:extLst>
          </p:cNvPr>
          <p:cNvSpPr/>
          <p:nvPr/>
        </p:nvSpPr>
        <p:spPr>
          <a:xfrm rot="2700000">
            <a:off x="977154" y="5344883"/>
            <a:ext cx="814534" cy="814534"/>
          </a:xfrm>
          <a:prstGeom prst="roundRect">
            <a:avLst>
              <a:gd name="adj" fmla="val 7787"/>
            </a:avLst>
          </a:prstGeom>
          <a:solidFill>
            <a:srgbClr val="1B58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269C6EC-C015-4474-81CC-2FBAE11AF93C}"/>
              </a:ext>
            </a:extLst>
          </p:cNvPr>
          <p:cNvGrpSpPr/>
          <p:nvPr/>
        </p:nvGrpSpPr>
        <p:grpSpPr>
          <a:xfrm>
            <a:off x="2153006" y="2812761"/>
            <a:ext cx="287337" cy="285750"/>
            <a:chOff x="5465763" y="3068638"/>
            <a:chExt cx="287337" cy="2857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id="{A6173F81-C08A-4A17-8C9A-93E2E1B4B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id="{B885363C-693D-4D7B-B994-74EE7B2E2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9">
              <a:extLst>
                <a:ext uri="{FF2B5EF4-FFF2-40B4-BE49-F238E27FC236}">
                  <a16:creationId xmlns:a16="http://schemas.microsoft.com/office/drawing/2014/main" id="{DFE4D8B4-FF7B-4ECF-B42E-465D2F325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20">
              <a:extLst>
                <a:ext uri="{FF2B5EF4-FFF2-40B4-BE49-F238E27FC236}">
                  <a16:creationId xmlns:a16="http://schemas.microsoft.com/office/drawing/2014/main" id="{4E0972EA-3798-4BEC-8E7C-6BAABD8E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1">
              <a:extLst>
                <a:ext uri="{FF2B5EF4-FFF2-40B4-BE49-F238E27FC236}">
                  <a16:creationId xmlns:a16="http://schemas.microsoft.com/office/drawing/2014/main" id="{E27511B2-D3A2-4D1A-BB54-B029AAFB9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2">
              <a:extLst>
                <a:ext uri="{FF2B5EF4-FFF2-40B4-BE49-F238E27FC236}">
                  <a16:creationId xmlns:a16="http://schemas.microsoft.com/office/drawing/2014/main" id="{1AC44FE2-C60B-418A-B981-772781408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3">
              <a:extLst>
                <a:ext uri="{FF2B5EF4-FFF2-40B4-BE49-F238E27FC236}">
                  <a16:creationId xmlns:a16="http://schemas.microsoft.com/office/drawing/2014/main" id="{83CD4638-8C93-4C0F-BC67-359F8334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24">
              <a:extLst>
                <a:ext uri="{FF2B5EF4-FFF2-40B4-BE49-F238E27FC236}">
                  <a16:creationId xmlns:a16="http://schemas.microsoft.com/office/drawing/2014/main" id="{E58A91AF-6FCD-413D-A533-7BBC1AD8F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25">
              <a:extLst>
                <a:ext uri="{FF2B5EF4-FFF2-40B4-BE49-F238E27FC236}">
                  <a16:creationId xmlns:a16="http://schemas.microsoft.com/office/drawing/2014/main" id="{30D88102-985A-4BF7-A507-3FBFD579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C86E19-A5FD-4A9A-9BEA-F8AA98C3D410}"/>
              </a:ext>
            </a:extLst>
          </p:cNvPr>
          <p:cNvGrpSpPr/>
          <p:nvPr/>
        </p:nvGrpSpPr>
        <p:grpSpPr>
          <a:xfrm>
            <a:off x="1260596" y="1875088"/>
            <a:ext cx="247650" cy="257175"/>
            <a:chOff x="4338638" y="803275"/>
            <a:chExt cx="247650" cy="25717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20" name="Freeform 670">
              <a:extLst>
                <a:ext uri="{FF2B5EF4-FFF2-40B4-BE49-F238E27FC236}">
                  <a16:creationId xmlns:a16="http://schemas.microsoft.com/office/drawing/2014/main" id="{AC56A693-50FC-45A3-87C6-122129F7F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688" y="803275"/>
              <a:ext cx="228600" cy="257175"/>
            </a:xfrm>
            <a:custGeom>
              <a:avLst/>
              <a:gdLst>
                <a:gd name="T0" fmla="*/ 692 w 722"/>
                <a:gd name="T1" fmla="*/ 90 h 812"/>
                <a:gd name="T2" fmla="*/ 602 w 722"/>
                <a:gd name="T3" fmla="*/ 240 h 812"/>
                <a:gd name="T4" fmla="*/ 602 w 722"/>
                <a:gd name="T5" fmla="*/ 512 h 812"/>
                <a:gd name="T6" fmla="*/ 692 w 722"/>
                <a:gd name="T7" fmla="*/ 662 h 812"/>
                <a:gd name="T8" fmla="*/ 692 w 722"/>
                <a:gd name="T9" fmla="*/ 662 h 812"/>
                <a:gd name="T10" fmla="*/ 448 w 722"/>
                <a:gd name="T11" fmla="*/ 354 h 812"/>
                <a:gd name="T12" fmla="*/ 440 w 722"/>
                <a:gd name="T13" fmla="*/ 360 h 812"/>
                <a:gd name="T14" fmla="*/ 190 w 722"/>
                <a:gd name="T15" fmla="*/ 359 h 812"/>
                <a:gd name="T16" fmla="*/ 181 w 722"/>
                <a:gd name="T17" fmla="*/ 352 h 812"/>
                <a:gd name="T18" fmla="*/ 180 w 722"/>
                <a:gd name="T19" fmla="*/ 162 h 812"/>
                <a:gd name="T20" fmla="*/ 187 w 722"/>
                <a:gd name="T21" fmla="*/ 152 h 812"/>
                <a:gd name="T22" fmla="*/ 436 w 722"/>
                <a:gd name="T23" fmla="*/ 150 h 812"/>
                <a:gd name="T24" fmla="*/ 447 w 722"/>
                <a:gd name="T25" fmla="*/ 155 h 812"/>
                <a:gd name="T26" fmla="*/ 451 w 722"/>
                <a:gd name="T27" fmla="*/ 165 h 812"/>
                <a:gd name="T28" fmla="*/ 602 w 722"/>
                <a:gd name="T29" fmla="*/ 15 h 812"/>
                <a:gd name="T30" fmla="*/ 597 w 722"/>
                <a:gd name="T31" fmla="*/ 4 h 812"/>
                <a:gd name="T32" fmla="*/ 587 w 722"/>
                <a:gd name="T33" fmla="*/ 0 h 812"/>
                <a:gd name="T34" fmla="*/ 6 w 722"/>
                <a:gd name="T35" fmla="*/ 2 h 812"/>
                <a:gd name="T36" fmla="*/ 0 w 722"/>
                <a:gd name="T37" fmla="*/ 12 h 812"/>
                <a:gd name="T38" fmla="*/ 84 w 722"/>
                <a:gd name="T39" fmla="*/ 61 h 812"/>
                <a:gd name="T40" fmla="*/ 113 w 722"/>
                <a:gd name="T41" fmla="*/ 79 h 812"/>
                <a:gd name="T42" fmla="*/ 119 w 722"/>
                <a:gd name="T43" fmla="*/ 114 h 812"/>
                <a:gd name="T44" fmla="*/ 100 w 722"/>
                <a:gd name="T45" fmla="*/ 143 h 812"/>
                <a:gd name="T46" fmla="*/ 0 w 722"/>
                <a:gd name="T47" fmla="*/ 150 h 812"/>
                <a:gd name="T48" fmla="*/ 92 w 722"/>
                <a:gd name="T49" fmla="*/ 183 h 812"/>
                <a:gd name="T50" fmla="*/ 117 w 722"/>
                <a:gd name="T51" fmla="*/ 208 h 812"/>
                <a:gd name="T52" fmla="*/ 117 w 722"/>
                <a:gd name="T53" fmla="*/ 242 h 812"/>
                <a:gd name="T54" fmla="*/ 92 w 722"/>
                <a:gd name="T55" fmla="*/ 267 h 812"/>
                <a:gd name="T56" fmla="*/ 0 w 722"/>
                <a:gd name="T57" fmla="*/ 300 h 812"/>
                <a:gd name="T58" fmla="*/ 100 w 722"/>
                <a:gd name="T59" fmla="*/ 308 h 812"/>
                <a:gd name="T60" fmla="*/ 119 w 722"/>
                <a:gd name="T61" fmla="*/ 337 h 812"/>
                <a:gd name="T62" fmla="*/ 113 w 722"/>
                <a:gd name="T63" fmla="*/ 371 h 812"/>
                <a:gd name="T64" fmla="*/ 84 w 722"/>
                <a:gd name="T65" fmla="*/ 390 h 812"/>
                <a:gd name="T66" fmla="*/ 75 w 722"/>
                <a:gd name="T67" fmla="*/ 422 h 812"/>
                <a:gd name="T68" fmla="*/ 107 w 722"/>
                <a:gd name="T69" fmla="*/ 434 h 812"/>
                <a:gd name="T70" fmla="*/ 120 w 722"/>
                <a:gd name="T71" fmla="*/ 467 h 812"/>
                <a:gd name="T72" fmla="*/ 107 w 722"/>
                <a:gd name="T73" fmla="*/ 498 h 812"/>
                <a:gd name="T74" fmla="*/ 75 w 722"/>
                <a:gd name="T75" fmla="*/ 512 h 812"/>
                <a:gd name="T76" fmla="*/ 84 w 722"/>
                <a:gd name="T77" fmla="*/ 543 h 812"/>
                <a:gd name="T78" fmla="*/ 113 w 722"/>
                <a:gd name="T79" fmla="*/ 561 h 812"/>
                <a:gd name="T80" fmla="*/ 119 w 722"/>
                <a:gd name="T81" fmla="*/ 595 h 812"/>
                <a:gd name="T82" fmla="*/ 100 w 722"/>
                <a:gd name="T83" fmla="*/ 624 h 812"/>
                <a:gd name="T84" fmla="*/ 0 w 722"/>
                <a:gd name="T85" fmla="*/ 632 h 812"/>
                <a:gd name="T86" fmla="*/ 92 w 722"/>
                <a:gd name="T87" fmla="*/ 665 h 812"/>
                <a:gd name="T88" fmla="*/ 117 w 722"/>
                <a:gd name="T89" fmla="*/ 690 h 812"/>
                <a:gd name="T90" fmla="*/ 117 w 722"/>
                <a:gd name="T91" fmla="*/ 725 h 812"/>
                <a:gd name="T92" fmla="*/ 92 w 722"/>
                <a:gd name="T93" fmla="*/ 749 h 812"/>
                <a:gd name="T94" fmla="*/ 0 w 722"/>
                <a:gd name="T95" fmla="*/ 797 h 812"/>
                <a:gd name="T96" fmla="*/ 4 w 722"/>
                <a:gd name="T97" fmla="*/ 808 h 812"/>
                <a:gd name="T98" fmla="*/ 15 w 722"/>
                <a:gd name="T99" fmla="*/ 812 h 812"/>
                <a:gd name="T100" fmla="*/ 595 w 722"/>
                <a:gd name="T101" fmla="*/ 810 h 812"/>
                <a:gd name="T102" fmla="*/ 602 w 722"/>
                <a:gd name="T103" fmla="*/ 800 h 812"/>
                <a:gd name="T104" fmla="*/ 710 w 722"/>
                <a:gd name="T105" fmla="*/ 692 h 812"/>
                <a:gd name="T106" fmla="*/ 720 w 722"/>
                <a:gd name="T107" fmla="*/ 685 h 812"/>
                <a:gd name="T108" fmla="*/ 722 w 722"/>
                <a:gd name="T109" fmla="*/ 527 h 812"/>
                <a:gd name="T110" fmla="*/ 722 w 722"/>
                <a:gd name="T111" fmla="*/ 72 h 812"/>
                <a:gd name="T112" fmla="*/ 715 w 722"/>
                <a:gd name="T113" fmla="*/ 6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2" h="812">
                  <a:moveTo>
                    <a:pt x="692" y="210"/>
                  </a:moveTo>
                  <a:lnTo>
                    <a:pt x="602" y="210"/>
                  </a:lnTo>
                  <a:lnTo>
                    <a:pt x="602" y="90"/>
                  </a:lnTo>
                  <a:lnTo>
                    <a:pt x="692" y="90"/>
                  </a:lnTo>
                  <a:lnTo>
                    <a:pt x="692" y="210"/>
                  </a:lnTo>
                  <a:close/>
                  <a:moveTo>
                    <a:pt x="692" y="360"/>
                  </a:moveTo>
                  <a:lnTo>
                    <a:pt x="602" y="360"/>
                  </a:lnTo>
                  <a:lnTo>
                    <a:pt x="602" y="240"/>
                  </a:lnTo>
                  <a:lnTo>
                    <a:pt x="692" y="240"/>
                  </a:lnTo>
                  <a:lnTo>
                    <a:pt x="692" y="360"/>
                  </a:lnTo>
                  <a:close/>
                  <a:moveTo>
                    <a:pt x="692" y="512"/>
                  </a:moveTo>
                  <a:lnTo>
                    <a:pt x="602" y="512"/>
                  </a:lnTo>
                  <a:lnTo>
                    <a:pt x="602" y="390"/>
                  </a:lnTo>
                  <a:lnTo>
                    <a:pt x="692" y="390"/>
                  </a:lnTo>
                  <a:lnTo>
                    <a:pt x="692" y="512"/>
                  </a:lnTo>
                  <a:close/>
                  <a:moveTo>
                    <a:pt x="692" y="662"/>
                  </a:moveTo>
                  <a:lnTo>
                    <a:pt x="602" y="662"/>
                  </a:lnTo>
                  <a:lnTo>
                    <a:pt x="602" y="542"/>
                  </a:lnTo>
                  <a:lnTo>
                    <a:pt x="692" y="542"/>
                  </a:lnTo>
                  <a:lnTo>
                    <a:pt x="692" y="662"/>
                  </a:lnTo>
                  <a:close/>
                  <a:moveTo>
                    <a:pt x="451" y="345"/>
                  </a:moveTo>
                  <a:lnTo>
                    <a:pt x="451" y="349"/>
                  </a:lnTo>
                  <a:lnTo>
                    <a:pt x="450" y="352"/>
                  </a:lnTo>
                  <a:lnTo>
                    <a:pt x="448" y="354"/>
                  </a:lnTo>
                  <a:lnTo>
                    <a:pt x="447" y="356"/>
                  </a:lnTo>
                  <a:lnTo>
                    <a:pt x="445" y="358"/>
                  </a:lnTo>
                  <a:lnTo>
                    <a:pt x="442" y="359"/>
                  </a:lnTo>
                  <a:lnTo>
                    <a:pt x="440" y="360"/>
                  </a:lnTo>
                  <a:lnTo>
                    <a:pt x="436" y="360"/>
                  </a:lnTo>
                  <a:lnTo>
                    <a:pt x="195" y="360"/>
                  </a:lnTo>
                  <a:lnTo>
                    <a:pt x="192" y="360"/>
                  </a:lnTo>
                  <a:lnTo>
                    <a:pt x="190" y="359"/>
                  </a:lnTo>
                  <a:lnTo>
                    <a:pt x="187" y="358"/>
                  </a:lnTo>
                  <a:lnTo>
                    <a:pt x="184" y="356"/>
                  </a:lnTo>
                  <a:lnTo>
                    <a:pt x="183" y="354"/>
                  </a:lnTo>
                  <a:lnTo>
                    <a:pt x="181" y="352"/>
                  </a:lnTo>
                  <a:lnTo>
                    <a:pt x="180" y="349"/>
                  </a:lnTo>
                  <a:lnTo>
                    <a:pt x="180" y="345"/>
                  </a:lnTo>
                  <a:lnTo>
                    <a:pt x="180" y="165"/>
                  </a:lnTo>
                  <a:lnTo>
                    <a:pt x="180" y="162"/>
                  </a:lnTo>
                  <a:lnTo>
                    <a:pt x="181" y="160"/>
                  </a:lnTo>
                  <a:lnTo>
                    <a:pt x="183" y="157"/>
                  </a:lnTo>
                  <a:lnTo>
                    <a:pt x="184" y="155"/>
                  </a:lnTo>
                  <a:lnTo>
                    <a:pt x="187" y="152"/>
                  </a:lnTo>
                  <a:lnTo>
                    <a:pt x="190" y="151"/>
                  </a:lnTo>
                  <a:lnTo>
                    <a:pt x="192" y="150"/>
                  </a:lnTo>
                  <a:lnTo>
                    <a:pt x="195" y="150"/>
                  </a:lnTo>
                  <a:lnTo>
                    <a:pt x="436" y="150"/>
                  </a:lnTo>
                  <a:lnTo>
                    <a:pt x="440" y="150"/>
                  </a:lnTo>
                  <a:lnTo>
                    <a:pt x="442" y="151"/>
                  </a:lnTo>
                  <a:lnTo>
                    <a:pt x="445" y="152"/>
                  </a:lnTo>
                  <a:lnTo>
                    <a:pt x="447" y="155"/>
                  </a:lnTo>
                  <a:lnTo>
                    <a:pt x="448" y="157"/>
                  </a:lnTo>
                  <a:lnTo>
                    <a:pt x="450" y="160"/>
                  </a:lnTo>
                  <a:lnTo>
                    <a:pt x="451" y="162"/>
                  </a:lnTo>
                  <a:lnTo>
                    <a:pt x="451" y="165"/>
                  </a:lnTo>
                  <a:lnTo>
                    <a:pt x="451" y="345"/>
                  </a:lnTo>
                  <a:close/>
                  <a:moveTo>
                    <a:pt x="707" y="60"/>
                  </a:moveTo>
                  <a:lnTo>
                    <a:pt x="602" y="60"/>
                  </a:lnTo>
                  <a:lnTo>
                    <a:pt x="602" y="15"/>
                  </a:lnTo>
                  <a:lnTo>
                    <a:pt x="602" y="12"/>
                  </a:lnTo>
                  <a:lnTo>
                    <a:pt x="600" y="9"/>
                  </a:lnTo>
                  <a:lnTo>
                    <a:pt x="599" y="7"/>
                  </a:lnTo>
                  <a:lnTo>
                    <a:pt x="597" y="4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90" y="0"/>
                  </a:lnTo>
                  <a:lnTo>
                    <a:pt x="58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0"/>
                  </a:lnTo>
                  <a:lnTo>
                    <a:pt x="75" y="60"/>
                  </a:lnTo>
                  <a:lnTo>
                    <a:pt x="84" y="61"/>
                  </a:lnTo>
                  <a:lnTo>
                    <a:pt x="92" y="63"/>
                  </a:lnTo>
                  <a:lnTo>
                    <a:pt x="100" y="68"/>
                  </a:lnTo>
                  <a:lnTo>
                    <a:pt x="107" y="73"/>
                  </a:lnTo>
                  <a:lnTo>
                    <a:pt x="113" y="79"/>
                  </a:lnTo>
                  <a:lnTo>
                    <a:pt x="117" y="87"/>
                  </a:lnTo>
                  <a:lnTo>
                    <a:pt x="119" y="96"/>
                  </a:lnTo>
                  <a:lnTo>
                    <a:pt x="120" y="105"/>
                  </a:lnTo>
                  <a:lnTo>
                    <a:pt x="119" y="114"/>
                  </a:lnTo>
                  <a:lnTo>
                    <a:pt x="117" y="122"/>
                  </a:lnTo>
                  <a:lnTo>
                    <a:pt x="113" y="130"/>
                  </a:lnTo>
                  <a:lnTo>
                    <a:pt x="107" y="137"/>
                  </a:lnTo>
                  <a:lnTo>
                    <a:pt x="100" y="143"/>
                  </a:lnTo>
                  <a:lnTo>
                    <a:pt x="92" y="147"/>
                  </a:lnTo>
                  <a:lnTo>
                    <a:pt x="84" y="149"/>
                  </a:lnTo>
                  <a:lnTo>
                    <a:pt x="75" y="150"/>
                  </a:lnTo>
                  <a:lnTo>
                    <a:pt x="0" y="150"/>
                  </a:lnTo>
                  <a:lnTo>
                    <a:pt x="0" y="180"/>
                  </a:lnTo>
                  <a:lnTo>
                    <a:pt x="75" y="180"/>
                  </a:lnTo>
                  <a:lnTo>
                    <a:pt x="84" y="181"/>
                  </a:lnTo>
                  <a:lnTo>
                    <a:pt x="92" y="183"/>
                  </a:lnTo>
                  <a:lnTo>
                    <a:pt x="100" y="188"/>
                  </a:lnTo>
                  <a:lnTo>
                    <a:pt x="107" y="193"/>
                  </a:lnTo>
                  <a:lnTo>
                    <a:pt x="113" y="201"/>
                  </a:lnTo>
                  <a:lnTo>
                    <a:pt x="117" y="208"/>
                  </a:lnTo>
                  <a:lnTo>
                    <a:pt x="119" y="217"/>
                  </a:lnTo>
                  <a:lnTo>
                    <a:pt x="120" y="225"/>
                  </a:lnTo>
                  <a:lnTo>
                    <a:pt x="119" y="235"/>
                  </a:lnTo>
                  <a:lnTo>
                    <a:pt x="117" y="242"/>
                  </a:lnTo>
                  <a:lnTo>
                    <a:pt x="113" y="251"/>
                  </a:lnTo>
                  <a:lnTo>
                    <a:pt x="107" y="257"/>
                  </a:lnTo>
                  <a:lnTo>
                    <a:pt x="100" y="263"/>
                  </a:lnTo>
                  <a:lnTo>
                    <a:pt x="92" y="267"/>
                  </a:lnTo>
                  <a:lnTo>
                    <a:pt x="84" y="269"/>
                  </a:lnTo>
                  <a:lnTo>
                    <a:pt x="75" y="270"/>
                  </a:lnTo>
                  <a:lnTo>
                    <a:pt x="0" y="270"/>
                  </a:lnTo>
                  <a:lnTo>
                    <a:pt x="0" y="300"/>
                  </a:lnTo>
                  <a:lnTo>
                    <a:pt x="75" y="300"/>
                  </a:lnTo>
                  <a:lnTo>
                    <a:pt x="84" y="301"/>
                  </a:lnTo>
                  <a:lnTo>
                    <a:pt x="92" y="305"/>
                  </a:lnTo>
                  <a:lnTo>
                    <a:pt x="100" y="308"/>
                  </a:lnTo>
                  <a:lnTo>
                    <a:pt x="107" y="314"/>
                  </a:lnTo>
                  <a:lnTo>
                    <a:pt x="113" y="321"/>
                  </a:lnTo>
                  <a:lnTo>
                    <a:pt x="117" y="328"/>
                  </a:lnTo>
                  <a:lnTo>
                    <a:pt x="119" y="337"/>
                  </a:lnTo>
                  <a:lnTo>
                    <a:pt x="120" y="345"/>
                  </a:lnTo>
                  <a:lnTo>
                    <a:pt x="119" y="355"/>
                  </a:lnTo>
                  <a:lnTo>
                    <a:pt x="117" y="364"/>
                  </a:lnTo>
                  <a:lnTo>
                    <a:pt x="113" y="371"/>
                  </a:lnTo>
                  <a:lnTo>
                    <a:pt x="107" y="378"/>
                  </a:lnTo>
                  <a:lnTo>
                    <a:pt x="100" y="383"/>
                  </a:lnTo>
                  <a:lnTo>
                    <a:pt x="92" y="387"/>
                  </a:lnTo>
                  <a:lnTo>
                    <a:pt x="84" y="390"/>
                  </a:lnTo>
                  <a:lnTo>
                    <a:pt x="75" y="392"/>
                  </a:lnTo>
                  <a:lnTo>
                    <a:pt x="0" y="390"/>
                  </a:lnTo>
                  <a:lnTo>
                    <a:pt x="0" y="422"/>
                  </a:lnTo>
                  <a:lnTo>
                    <a:pt x="75" y="422"/>
                  </a:lnTo>
                  <a:lnTo>
                    <a:pt x="84" y="422"/>
                  </a:lnTo>
                  <a:lnTo>
                    <a:pt x="92" y="425"/>
                  </a:lnTo>
                  <a:lnTo>
                    <a:pt x="100" y="429"/>
                  </a:lnTo>
                  <a:lnTo>
                    <a:pt x="107" y="434"/>
                  </a:lnTo>
                  <a:lnTo>
                    <a:pt x="113" y="441"/>
                  </a:lnTo>
                  <a:lnTo>
                    <a:pt x="117" y="448"/>
                  </a:lnTo>
                  <a:lnTo>
                    <a:pt x="119" y="457"/>
                  </a:lnTo>
                  <a:lnTo>
                    <a:pt x="120" y="467"/>
                  </a:lnTo>
                  <a:lnTo>
                    <a:pt x="119" y="475"/>
                  </a:lnTo>
                  <a:lnTo>
                    <a:pt x="117" y="484"/>
                  </a:lnTo>
                  <a:lnTo>
                    <a:pt x="113" y="491"/>
                  </a:lnTo>
                  <a:lnTo>
                    <a:pt x="107" y="498"/>
                  </a:lnTo>
                  <a:lnTo>
                    <a:pt x="100" y="504"/>
                  </a:lnTo>
                  <a:lnTo>
                    <a:pt x="92" y="507"/>
                  </a:lnTo>
                  <a:lnTo>
                    <a:pt x="84" y="511"/>
                  </a:lnTo>
                  <a:lnTo>
                    <a:pt x="75" y="512"/>
                  </a:lnTo>
                  <a:lnTo>
                    <a:pt x="0" y="512"/>
                  </a:lnTo>
                  <a:lnTo>
                    <a:pt x="0" y="542"/>
                  </a:lnTo>
                  <a:lnTo>
                    <a:pt x="75" y="542"/>
                  </a:lnTo>
                  <a:lnTo>
                    <a:pt x="84" y="543"/>
                  </a:lnTo>
                  <a:lnTo>
                    <a:pt x="92" y="545"/>
                  </a:lnTo>
                  <a:lnTo>
                    <a:pt x="100" y="549"/>
                  </a:lnTo>
                  <a:lnTo>
                    <a:pt x="107" y="555"/>
                  </a:lnTo>
                  <a:lnTo>
                    <a:pt x="113" y="561"/>
                  </a:lnTo>
                  <a:lnTo>
                    <a:pt x="117" y="570"/>
                  </a:lnTo>
                  <a:lnTo>
                    <a:pt x="119" y="577"/>
                  </a:lnTo>
                  <a:lnTo>
                    <a:pt x="120" y="587"/>
                  </a:lnTo>
                  <a:lnTo>
                    <a:pt x="119" y="595"/>
                  </a:lnTo>
                  <a:lnTo>
                    <a:pt x="117" y="604"/>
                  </a:lnTo>
                  <a:lnTo>
                    <a:pt x="113" y="611"/>
                  </a:lnTo>
                  <a:lnTo>
                    <a:pt x="107" y="619"/>
                  </a:lnTo>
                  <a:lnTo>
                    <a:pt x="100" y="624"/>
                  </a:lnTo>
                  <a:lnTo>
                    <a:pt x="92" y="629"/>
                  </a:lnTo>
                  <a:lnTo>
                    <a:pt x="84" y="631"/>
                  </a:lnTo>
                  <a:lnTo>
                    <a:pt x="75" y="632"/>
                  </a:lnTo>
                  <a:lnTo>
                    <a:pt x="0" y="632"/>
                  </a:lnTo>
                  <a:lnTo>
                    <a:pt x="0" y="662"/>
                  </a:lnTo>
                  <a:lnTo>
                    <a:pt x="75" y="662"/>
                  </a:lnTo>
                  <a:lnTo>
                    <a:pt x="84" y="663"/>
                  </a:lnTo>
                  <a:lnTo>
                    <a:pt x="92" y="665"/>
                  </a:lnTo>
                  <a:lnTo>
                    <a:pt x="100" y="669"/>
                  </a:lnTo>
                  <a:lnTo>
                    <a:pt x="107" y="675"/>
                  </a:lnTo>
                  <a:lnTo>
                    <a:pt x="113" y="682"/>
                  </a:lnTo>
                  <a:lnTo>
                    <a:pt x="117" y="690"/>
                  </a:lnTo>
                  <a:lnTo>
                    <a:pt x="119" y="698"/>
                  </a:lnTo>
                  <a:lnTo>
                    <a:pt x="120" y="707"/>
                  </a:lnTo>
                  <a:lnTo>
                    <a:pt x="119" y="717"/>
                  </a:lnTo>
                  <a:lnTo>
                    <a:pt x="117" y="725"/>
                  </a:lnTo>
                  <a:lnTo>
                    <a:pt x="113" y="733"/>
                  </a:lnTo>
                  <a:lnTo>
                    <a:pt x="107" y="739"/>
                  </a:lnTo>
                  <a:lnTo>
                    <a:pt x="100" y="744"/>
                  </a:lnTo>
                  <a:lnTo>
                    <a:pt x="92" y="749"/>
                  </a:lnTo>
                  <a:lnTo>
                    <a:pt x="84" y="751"/>
                  </a:lnTo>
                  <a:lnTo>
                    <a:pt x="75" y="752"/>
                  </a:lnTo>
                  <a:lnTo>
                    <a:pt x="0" y="752"/>
                  </a:lnTo>
                  <a:lnTo>
                    <a:pt x="0" y="797"/>
                  </a:lnTo>
                  <a:lnTo>
                    <a:pt x="0" y="800"/>
                  </a:lnTo>
                  <a:lnTo>
                    <a:pt x="1" y="803"/>
                  </a:lnTo>
                  <a:lnTo>
                    <a:pt x="2" y="806"/>
                  </a:lnTo>
                  <a:lnTo>
                    <a:pt x="4" y="808"/>
                  </a:lnTo>
                  <a:lnTo>
                    <a:pt x="6" y="810"/>
                  </a:lnTo>
                  <a:lnTo>
                    <a:pt x="8" y="811"/>
                  </a:lnTo>
                  <a:lnTo>
                    <a:pt x="12" y="812"/>
                  </a:lnTo>
                  <a:lnTo>
                    <a:pt x="15" y="812"/>
                  </a:lnTo>
                  <a:lnTo>
                    <a:pt x="587" y="812"/>
                  </a:lnTo>
                  <a:lnTo>
                    <a:pt x="590" y="812"/>
                  </a:lnTo>
                  <a:lnTo>
                    <a:pt x="593" y="811"/>
                  </a:lnTo>
                  <a:lnTo>
                    <a:pt x="595" y="810"/>
                  </a:lnTo>
                  <a:lnTo>
                    <a:pt x="597" y="808"/>
                  </a:lnTo>
                  <a:lnTo>
                    <a:pt x="599" y="806"/>
                  </a:lnTo>
                  <a:lnTo>
                    <a:pt x="600" y="803"/>
                  </a:lnTo>
                  <a:lnTo>
                    <a:pt x="602" y="800"/>
                  </a:lnTo>
                  <a:lnTo>
                    <a:pt x="602" y="797"/>
                  </a:lnTo>
                  <a:lnTo>
                    <a:pt x="602" y="692"/>
                  </a:lnTo>
                  <a:lnTo>
                    <a:pt x="707" y="692"/>
                  </a:lnTo>
                  <a:lnTo>
                    <a:pt x="710" y="692"/>
                  </a:lnTo>
                  <a:lnTo>
                    <a:pt x="713" y="691"/>
                  </a:lnTo>
                  <a:lnTo>
                    <a:pt x="715" y="690"/>
                  </a:lnTo>
                  <a:lnTo>
                    <a:pt x="717" y="688"/>
                  </a:lnTo>
                  <a:lnTo>
                    <a:pt x="720" y="685"/>
                  </a:lnTo>
                  <a:lnTo>
                    <a:pt x="721" y="683"/>
                  </a:lnTo>
                  <a:lnTo>
                    <a:pt x="722" y="680"/>
                  </a:lnTo>
                  <a:lnTo>
                    <a:pt x="722" y="677"/>
                  </a:lnTo>
                  <a:lnTo>
                    <a:pt x="722" y="527"/>
                  </a:lnTo>
                  <a:lnTo>
                    <a:pt x="722" y="375"/>
                  </a:lnTo>
                  <a:lnTo>
                    <a:pt x="722" y="225"/>
                  </a:lnTo>
                  <a:lnTo>
                    <a:pt x="722" y="75"/>
                  </a:lnTo>
                  <a:lnTo>
                    <a:pt x="722" y="72"/>
                  </a:lnTo>
                  <a:lnTo>
                    <a:pt x="721" y="69"/>
                  </a:lnTo>
                  <a:lnTo>
                    <a:pt x="720" y="67"/>
                  </a:lnTo>
                  <a:lnTo>
                    <a:pt x="717" y="64"/>
                  </a:lnTo>
                  <a:lnTo>
                    <a:pt x="715" y="62"/>
                  </a:lnTo>
                  <a:lnTo>
                    <a:pt x="713" y="61"/>
                  </a:lnTo>
                  <a:lnTo>
                    <a:pt x="710" y="60"/>
                  </a:lnTo>
                  <a:lnTo>
                    <a:pt x="70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71">
              <a:extLst>
                <a:ext uri="{FF2B5EF4-FFF2-40B4-BE49-F238E27FC236}">
                  <a16:creationId xmlns:a16="http://schemas.microsoft.com/office/drawing/2014/main" id="{1A796125-C6E9-4F3B-804B-756456FE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1022350"/>
              <a:ext cx="47625" cy="9525"/>
            </a:xfrm>
            <a:custGeom>
              <a:avLst/>
              <a:gdLst>
                <a:gd name="T0" fmla="*/ 150 w 150"/>
                <a:gd name="T1" fmla="*/ 15 h 30"/>
                <a:gd name="T2" fmla="*/ 150 w 150"/>
                <a:gd name="T3" fmla="*/ 12 h 30"/>
                <a:gd name="T4" fmla="*/ 149 w 150"/>
                <a:gd name="T5" fmla="*/ 10 h 30"/>
                <a:gd name="T6" fmla="*/ 148 w 150"/>
                <a:gd name="T7" fmla="*/ 6 h 30"/>
                <a:gd name="T8" fmla="*/ 146 w 150"/>
                <a:gd name="T9" fmla="*/ 4 h 30"/>
                <a:gd name="T10" fmla="*/ 144 w 150"/>
                <a:gd name="T11" fmla="*/ 3 h 30"/>
                <a:gd name="T12" fmla="*/ 140 w 150"/>
                <a:gd name="T13" fmla="*/ 1 h 30"/>
                <a:gd name="T14" fmla="*/ 138 w 150"/>
                <a:gd name="T15" fmla="*/ 0 h 30"/>
                <a:gd name="T16" fmla="*/ 135 w 150"/>
                <a:gd name="T17" fmla="*/ 0 h 30"/>
                <a:gd name="T18" fmla="*/ 15 w 150"/>
                <a:gd name="T19" fmla="*/ 0 h 30"/>
                <a:gd name="T20" fmla="*/ 12 w 150"/>
                <a:gd name="T21" fmla="*/ 0 h 30"/>
                <a:gd name="T22" fmla="*/ 8 w 150"/>
                <a:gd name="T23" fmla="*/ 1 h 30"/>
                <a:gd name="T24" fmla="*/ 6 w 150"/>
                <a:gd name="T25" fmla="*/ 3 h 30"/>
                <a:gd name="T26" fmla="*/ 4 w 150"/>
                <a:gd name="T27" fmla="*/ 4 h 30"/>
                <a:gd name="T28" fmla="*/ 2 w 150"/>
                <a:gd name="T29" fmla="*/ 6 h 30"/>
                <a:gd name="T30" fmla="*/ 1 w 150"/>
                <a:gd name="T31" fmla="*/ 10 h 30"/>
                <a:gd name="T32" fmla="*/ 0 w 150"/>
                <a:gd name="T33" fmla="*/ 12 h 30"/>
                <a:gd name="T34" fmla="*/ 0 w 150"/>
                <a:gd name="T35" fmla="*/ 15 h 30"/>
                <a:gd name="T36" fmla="*/ 0 w 150"/>
                <a:gd name="T37" fmla="*/ 18 h 30"/>
                <a:gd name="T38" fmla="*/ 1 w 150"/>
                <a:gd name="T39" fmla="*/ 21 h 30"/>
                <a:gd name="T40" fmla="*/ 2 w 150"/>
                <a:gd name="T41" fmla="*/ 23 h 30"/>
                <a:gd name="T42" fmla="*/ 4 w 150"/>
                <a:gd name="T43" fmla="*/ 26 h 30"/>
                <a:gd name="T44" fmla="*/ 6 w 150"/>
                <a:gd name="T45" fmla="*/ 28 h 30"/>
                <a:gd name="T46" fmla="*/ 8 w 150"/>
                <a:gd name="T47" fmla="*/ 29 h 30"/>
                <a:gd name="T48" fmla="*/ 12 w 150"/>
                <a:gd name="T49" fmla="*/ 30 h 30"/>
                <a:gd name="T50" fmla="*/ 15 w 150"/>
                <a:gd name="T51" fmla="*/ 30 h 30"/>
                <a:gd name="T52" fmla="*/ 135 w 150"/>
                <a:gd name="T53" fmla="*/ 30 h 30"/>
                <a:gd name="T54" fmla="*/ 138 w 150"/>
                <a:gd name="T55" fmla="*/ 30 h 30"/>
                <a:gd name="T56" fmla="*/ 140 w 150"/>
                <a:gd name="T57" fmla="*/ 29 h 30"/>
                <a:gd name="T58" fmla="*/ 144 w 150"/>
                <a:gd name="T59" fmla="*/ 28 h 30"/>
                <a:gd name="T60" fmla="*/ 146 w 150"/>
                <a:gd name="T61" fmla="*/ 26 h 30"/>
                <a:gd name="T62" fmla="*/ 148 w 150"/>
                <a:gd name="T63" fmla="*/ 23 h 30"/>
                <a:gd name="T64" fmla="*/ 149 w 150"/>
                <a:gd name="T65" fmla="*/ 21 h 30"/>
                <a:gd name="T66" fmla="*/ 150 w 150"/>
                <a:gd name="T67" fmla="*/ 18 h 30"/>
                <a:gd name="T68" fmla="*/ 150 w 150"/>
                <a:gd name="T6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0">
                  <a:moveTo>
                    <a:pt x="150" y="15"/>
                  </a:moveTo>
                  <a:lnTo>
                    <a:pt x="150" y="12"/>
                  </a:lnTo>
                  <a:lnTo>
                    <a:pt x="149" y="10"/>
                  </a:lnTo>
                  <a:lnTo>
                    <a:pt x="148" y="6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5" y="30"/>
                  </a:lnTo>
                  <a:lnTo>
                    <a:pt x="138" y="30"/>
                  </a:lnTo>
                  <a:lnTo>
                    <a:pt x="140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3"/>
                  </a:lnTo>
                  <a:lnTo>
                    <a:pt x="149" y="21"/>
                  </a:lnTo>
                  <a:lnTo>
                    <a:pt x="150" y="18"/>
                  </a:lnTo>
                  <a:lnTo>
                    <a:pt x="1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72">
              <a:extLst>
                <a:ext uri="{FF2B5EF4-FFF2-40B4-BE49-F238E27FC236}">
                  <a16:creationId xmlns:a16="http://schemas.microsoft.com/office/drawing/2014/main" id="{825B217D-8DF7-4360-A009-EA8545C57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984250"/>
              <a:ext cx="47625" cy="9525"/>
            </a:xfrm>
            <a:custGeom>
              <a:avLst/>
              <a:gdLst>
                <a:gd name="T0" fmla="*/ 15 w 150"/>
                <a:gd name="T1" fmla="*/ 30 h 30"/>
                <a:gd name="T2" fmla="*/ 135 w 150"/>
                <a:gd name="T3" fmla="*/ 30 h 30"/>
                <a:gd name="T4" fmla="*/ 138 w 150"/>
                <a:gd name="T5" fmla="*/ 30 h 30"/>
                <a:gd name="T6" fmla="*/ 140 w 150"/>
                <a:gd name="T7" fmla="*/ 29 h 30"/>
                <a:gd name="T8" fmla="*/ 144 w 150"/>
                <a:gd name="T9" fmla="*/ 28 h 30"/>
                <a:gd name="T10" fmla="*/ 146 w 150"/>
                <a:gd name="T11" fmla="*/ 26 h 30"/>
                <a:gd name="T12" fmla="*/ 148 w 150"/>
                <a:gd name="T13" fmla="*/ 23 h 30"/>
                <a:gd name="T14" fmla="*/ 149 w 150"/>
                <a:gd name="T15" fmla="*/ 20 h 30"/>
                <a:gd name="T16" fmla="*/ 150 w 150"/>
                <a:gd name="T17" fmla="*/ 18 h 30"/>
                <a:gd name="T18" fmla="*/ 150 w 150"/>
                <a:gd name="T19" fmla="*/ 15 h 30"/>
                <a:gd name="T20" fmla="*/ 150 w 150"/>
                <a:gd name="T21" fmla="*/ 12 h 30"/>
                <a:gd name="T22" fmla="*/ 149 w 150"/>
                <a:gd name="T23" fmla="*/ 9 h 30"/>
                <a:gd name="T24" fmla="*/ 148 w 150"/>
                <a:gd name="T25" fmla="*/ 6 h 30"/>
                <a:gd name="T26" fmla="*/ 146 w 150"/>
                <a:gd name="T27" fmla="*/ 4 h 30"/>
                <a:gd name="T28" fmla="*/ 144 w 150"/>
                <a:gd name="T29" fmla="*/ 2 h 30"/>
                <a:gd name="T30" fmla="*/ 140 w 150"/>
                <a:gd name="T31" fmla="*/ 1 h 30"/>
                <a:gd name="T32" fmla="*/ 138 w 150"/>
                <a:gd name="T33" fmla="*/ 0 h 30"/>
                <a:gd name="T34" fmla="*/ 135 w 150"/>
                <a:gd name="T35" fmla="*/ 0 h 30"/>
                <a:gd name="T36" fmla="*/ 15 w 150"/>
                <a:gd name="T37" fmla="*/ 0 h 30"/>
                <a:gd name="T38" fmla="*/ 12 w 150"/>
                <a:gd name="T39" fmla="*/ 0 h 30"/>
                <a:gd name="T40" fmla="*/ 8 w 150"/>
                <a:gd name="T41" fmla="*/ 1 h 30"/>
                <a:gd name="T42" fmla="*/ 6 w 150"/>
                <a:gd name="T43" fmla="*/ 2 h 30"/>
                <a:gd name="T44" fmla="*/ 4 w 150"/>
                <a:gd name="T45" fmla="*/ 4 h 30"/>
                <a:gd name="T46" fmla="*/ 2 w 150"/>
                <a:gd name="T47" fmla="*/ 6 h 30"/>
                <a:gd name="T48" fmla="*/ 1 w 150"/>
                <a:gd name="T49" fmla="*/ 9 h 30"/>
                <a:gd name="T50" fmla="*/ 0 w 150"/>
                <a:gd name="T51" fmla="*/ 12 h 30"/>
                <a:gd name="T52" fmla="*/ 0 w 150"/>
                <a:gd name="T53" fmla="*/ 15 h 30"/>
                <a:gd name="T54" fmla="*/ 0 w 150"/>
                <a:gd name="T55" fmla="*/ 18 h 30"/>
                <a:gd name="T56" fmla="*/ 1 w 150"/>
                <a:gd name="T57" fmla="*/ 20 h 30"/>
                <a:gd name="T58" fmla="*/ 2 w 150"/>
                <a:gd name="T59" fmla="*/ 23 h 30"/>
                <a:gd name="T60" fmla="*/ 4 w 150"/>
                <a:gd name="T61" fmla="*/ 26 h 30"/>
                <a:gd name="T62" fmla="*/ 6 w 150"/>
                <a:gd name="T63" fmla="*/ 28 h 30"/>
                <a:gd name="T64" fmla="*/ 8 w 150"/>
                <a:gd name="T65" fmla="*/ 29 h 30"/>
                <a:gd name="T66" fmla="*/ 12 w 150"/>
                <a:gd name="T67" fmla="*/ 30 h 30"/>
                <a:gd name="T68" fmla="*/ 15 w 15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0">
                  <a:moveTo>
                    <a:pt x="15" y="30"/>
                  </a:moveTo>
                  <a:lnTo>
                    <a:pt x="135" y="30"/>
                  </a:lnTo>
                  <a:lnTo>
                    <a:pt x="138" y="30"/>
                  </a:lnTo>
                  <a:lnTo>
                    <a:pt x="140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3"/>
                  </a:lnTo>
                  <a:lnTo>
                    <a:pt x="149" y="20"/>
                  </a:lnTo>
                  <a:lnTo>
                    <a:pt x="150" y="18"/>
                  </a:lnTo>
                  <a:lnTo>
                    <a:pt x="150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6"/>
                  </a:lnTo>
                  <a:lnTo>
                    <a:pt x="146" y="4"/>
                  </a:lnTo>
                  <a:lnTo>
                    <a:pt x="144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73">
              <a:extLst>
                <a:ext uri="{FF2B5EF4-FFF2-40B4-BE49-F238E27FC236}">
                  <a16:creationId xmlns:a16="http://schemas.microsoft.com/office/drawing/2014/main" id="{97F2FE38-11FA-4B45-BA30-1C3E7D3CE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946150"/>
              <a:ext cx="47625" cy="9525"/>
            </a:xfrm>
            <a:custGeom>
              <a:avLst/>
              <a:gdLst>
                <a:gd name="T0" fmla="*/ 15 w 150"/>
                <a:gd name="T1" fmla="*/ 30 h 30"/>
                <a:gd name="T2" fmla="*/ 135 w 150"/>
                <a:gd name="T3" fmla="*/ 30 h 30"/>
                <a:gd name="T4" fmla="*/ 138 w 150"/>
                <a:gd name="T5" fmla="*/ 29 h 30"/>
                <a:gd name="T6" fmla="*/ 140 w 150"/>
                <a:gd name="T7" fmla="*/ 29 h 30"/>
                <a:gd name="T8" fmla="*/ 144 w 150"/>
                <a:gd name="T9" fmla="*/ 26 h 30"/>
                <a:gd name="T10" fmla="*/ 146 w 150"/>
                <a:gd name="T11" fmla="*/ 25 h 30"/>
                <a:gd name="T12" fmla="*/ 148 w 150"/>
                <a:gd name="T13" fmla="*/ 22 h 30"/>
                <a:gd name="T14" fmla="*/ 149 w 150"/>
                <a:gd name="T15" fmla="*/ 20 h 30"/>
                <a:gd name="T16" fmla="*/ 150 w 150"/>
                <a:gd name="T17" fmla="*/ 17 h 30"/>
                <a:gd name="T18" fmla="*/ 150 w 150"/>
                <a:gd name="T19" fmla="*/ 15 h 30"/>
                <a:gd name="T20" fmla="*/ 150 w 150"/>
                <a:gd name="T21" fmla="*/ 11 h 30"/>
                <a:gd name="T22" fmla="*/ 149 w 150"/>
                <a:gd name="T23" fmla="*/ 8 h 30"/>
                <a:gd name="T24" fmla="*/ 148 w 150"/>
                <a:gd name="T25" fmla="*/ 6 h 30"/>
                <a:gd name="T26" fmla="*/ 146 w 150"/>
                <a:gd name="T27" fmla="*/ 4 h 30"/>
                <a:gd name="T28" fmla="*/ 144 w 150"/>
                <a:gd name="T29" fmla="*/ 2 h 30"/>
                <a:gd name="T30" fmla="*/ 140 w 150"/>
                <a:gd name="T31" fmla="*/ 1 h 30"/>
                <a:gd name="T32" fmla="*/ 138 w 150"/>
                <a:gd name="T33" fmla="*/ 0 h 30"/>
                <a:gd name="T34" fmla="*/ 135 w 150"/>
                <a:gd name="T35" fmla="*/ 0 h 30"/>
                <a:gd name="T36" fmla="*/ 15 w 150"/>
                <a:gd name="T37" fmla="*/ 0 h 30"/>
                <a:gd name="T38" fmla="*/ 12 w 150"/>
                <a:gd name="T39" fmla="*/ 0 h 30"/>
                <a:gd name="T40" fmla="*/ 8 w 150"/>
                <a:gd name="T41" fmla="*/ 1 h 30"/>
                <a:gd name="T42" fmla="*/ 6 w 150"/>
                <a:gd name="T43" fmla="*/ 2 h 30"/>
                <a:gd name="T44" fmla="*/ 4 w 150"/>
                <a:gd name="T45" fmla="*/ 4 h 30"/>
                <a:gd name="T46" fmla="*/ 2 w 150"/>
                <a:gd name="T47" fmla="*/ 6 h 30"/>
                <a:gd name="T48" fmla="*/ 1 w 150"/>
                <a:gd name="T49" fmla="*/ 8 h 30"/>
                <a:gd name="T50" fmla="*/ 0 w 150"/>
                <a:gd name="T51" fmla="*/ 11 h 30"/>
                <a:gd name="T52" fmla="*/ 0 w 150"/>
                <a:gd name="T53" fmla="*/ 15 h 30"/>
                <a:gd name="T54" fmla="*/ 0 w 150"/>
                <a:gd name="T55" fmla="*/ 17 h 30"/>
                <a:gd name="T56" fmla="*/ 1 w 150"/>
                <a:gd name="T57" fmla="*/ 20 h 30"/>
                <a:gd name="T58" fmla="*/ 2 w 150"/>
                <a:gd name="T59" fmla="*/ 22 h 30"/>
                <a:gd name="T60" fmla="*/ 4 w 150"/>
                <a:gd name="T61" fmla="*/ 25 h 30"/>
                <a:gd name="T62" fmla="*/ 6 w 150"/>
                <a:gd name="T63" fmla="*/ 26 h 30"/>
                <a:gd name="T64" fmla="*/ 8 w 150"/>
                <a:gd name="T65" fmla="*/ 29 h 30"/>
                <a:gd name="T66" fmla="*/ 12 w 150"/>
                <a:gd name="T67" fmla="*/ 29 h 30"/>
                <a:gd name="T68" fmla="*/ 15 w 150"/>
                <a:gd name="T69" fmla="*/ 30 h 30"/>
                <a:gd name="T70" fmla="*/ 15 w 15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30">
                  <a:moveTo>
                    <a:pt x="15" y="30"/>
                  </a:moveTo>
                  <a:lnTo>
                    <a:pt x="135" y="30"/>
                  </a:lnTo>
                  <a:lnTo>
                    <a:pt x="138" y="29"/>
                  </a:lnTo>
                  <a:lnTo>
                    <a:pt x="140" y="29"/>
                  </a:lnTo>
                  <a:lnTo>
                    <a:pt x="144" y="26"/>
                  </a:lnTo>
                  <a:lnTo>
                    <a:pt x="146" y="25"/>
                  </a:lnTo>
                  <a:lnTo>
                    <a:pt x="148" y="22"/>
                  </a:lnTo>
                  <a:lnTo>
                    <a:pt x="149" y="20"/>
                  </a:lnTo>
                  <a:lnTo>
                    <a:pt x="150" y="17"/>
                  </a:lnTo>
                  <a:lnTo>
                    <a:pt x="150" y="15"/>
                  </a:lnTo>
                  <a:lnTo>
                    <a:pt x="150" y="11"/>
                  </a:lnTo>
                  <a:lnTo>
                    <a:pt x="149" y="8"/>
                  </a:lnTo>
                  <a:lnTo>
                    <a:pt x="148" y="6"/>
                  </a:lnTo>
                  <a:lnTo>
                    <a:pt x="146" y="4"/>
                  </a:lnTo>
                  <a:lnTo>
                    <a:pt x="144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8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74">
              <a:extLst>
                <a:ext uri="{FF2B5EF4-FFF2-40B4-BE49-F238E27FC236}">
                  <a16:creationId xmlns:a16="http://schemas.microsoft.com/office/drawing/2014/main" id="{C743B9C6-0F1D-4890-AC3A-BB79F218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908050"/>
              <a:ext cx="47625" cy="9525"/>
            </a:xfrm>
            <a:custGeom>
              <a:avLst/>
              <a:gdLst>
                <a:gd name="T0" fmla="*/ 15 w 150"/>
                <a:gd name="T1" fmla="*/ 30 h 30"/>
                <a:gd name="T2" fmla="*/ 135 w 150"/>
                <a:gd name="T3" fmla="*/ 30 h 30"/>
                <a:gd name="T4" fmla="*/ 138 w 150"/>
                <a:gd name="T5" fmla="*/ 30 h 30"/>
                <a:gd name="T6" fmla="*/ 140 w 150"/>
                <a:gd name="T7" fmla="*/ 29 h 30"/>
                <a:gd name="T8" fmla="*/ 144 w 150"/>
                <a:gd name="T9" fmla="*/ 28 h 30"/>
                <a:gd name="T10" fmla="*/ 146 w 150"/>
                <a:gd name="T11" fmla="*/ 26 h 30"/>
                <a:gd name="T12" fmla="*/ 148 w 150"/>
                <a:gd name="T13" fmla="*/ 24 h 30"/>
                <a:gd name="T14" fmla="*/ 149 w 150"/>
                <a:gd name="T15" fmla="*/ 22 h 30"/>
                <a:gd name="T16" fmla="*/ 150 w 150"/>
                <a:gd name="T17" fmla="*/ 19 h 30"/>
                <a:gd name="T18" fmla="*/ 150 w 150"/>
                <a:gd name="T19" fmla="*/ 15 h 30"/>
                <a:gd name="T20" fmla="*/ 150 w 150"/>
                <a:gd name="T21" fmla="*/ 13 h 30"/>
                <a:gd name="T22" fmla="*/ 149 w 150"/>
                <a:gd name="T23" fmla="*/ 10 h 30"/>
                <a:gd name="T24" fmla="*/ 148 w 150"/>
                <a:gd name="T25" fmla="*/ 8 h 30"/>
                <a:gd name="T26" fmla="*/ 146 w 150"/>
                <a:gd name="T27" fmla="*/ 5 h 30"/>
                <a:gd name="T28" fmla="*/ 144 w 150"/>
                <a:gd name="T29" fmla="*/ 4 h 30"/>
                <a:gd name="T30" fmla="*/ 140 w 150"/>
                <a:gd name="T31" fmla="*/ 2 h 30"/>
                <a:gd name="T32" fmla="*/ 138 w 150"/>
                <a:gd name="T33" fmla="*/ 2 h 30"/>
                <a:gd name="T34" fmla="*/ 135 w 150"/>
                <a:gd name="T35" fmla="*/ 0 h 30"/>
                <a:gd name="T36" fmla="*/ 15 w 150"/>
                <a:gd name="T37" fmla="*/ 0 h 30"/>
                <a:gd name="T38" fmla="*/ 12 w 150"/>
                <a:gd name="T39" fmla="*/ 2 h 30"/>
                <a:gd name="T40" fmla="*/ 8 w 150"/>
                <a:gd name="T41" fmla="*/ 2 h 30"/>
                <a:gd name="T42" fmla="*/ 6 w 150"/>
                <a:gd name="T43" fmla="*/ 4 h 30"/>
                <a:gd name="T44" fmla="*/ 4 w 150"/>
                <a:gd name="T45" fmla="*/ 5 h 30"/>
                <a:gd name="T46" fmla="*/ 2 w 150"/>
                <a:gd name="T47" fmla="*/ 8 h 30"/>
                <a:gd name="T48" fmla="*/ 1 w 150"/>
                <a:gd name="T49" fmla="*/ 10 h 30"/>
                <a:gd name="T50" fmla="*/ 0 w 150"/>
                <a:gd name="T51" fmla="*/ 13 h 30"/>
                <a:gd name="T52" fmla="*/ 0 w 150"/>
                <a:gd name="T53" fmla="*/ 15 h 30"/>
                <a:gd name="T54" fmla="*/ 0 w 150"/>
                <a:gd name="T55" fmla="*/ 19 h 30"/>
                <a:gd name="T56" fmla="*/ 1 w 150"/>
                <a:gd name="T57" fmla="*/ 22 h 30"/>
                <a:gd name="T58" fmla="*/ 2 w 150"/>
                <a:gd name="T59" fmla="*/ 24 h 30"/>
                <a:gd name="T60" fmla="*/ 4 w 150"/>
                <a:gd name="T61" fmla="*/ 26 h 30"/>
                <a:gd name="T62" fmla="*/ 6 w 150"/>
                <a:gd name="T63" fmla="*/ 28 h 30"/>
                <a:gd name="T64" fmla="*/ 8 w 150"/>
                <a:gd name="T65" fmla="*/ 29 h 30"/>
                <a:gd name="T66" fmla="*/ 12 w 150"/>
                <a:gd name="T67" fmla="*/ 30 h 30"/>
                <a:gd name="T68" fmla="*/ 15 w 15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0">
                  <a:moveTo>
                    <a:pt x="15" y="30"/>
                  </a:moveTo>
                  <a:lnTo>
                    <a:pt x="135" y="30"/>
                  </a:lnTo>
                  <a:lnTo>
                    <a:pt x="138" y="30"/>
                  </a:lnTo>
                  <a:lnTo>
                    <a:pt x="140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5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5"/>
                  </a:lnTo>
                  <a:lnTo>
                    <a:pt x="144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75">
              <a:extLst>
                <a:ext uri="{FF2B5EF4-FFF2-40B4-BE49-F238E27FC236}">
                  <a16:creationId xmlns:a16="http://schemas.microsoft.com/office/drawing/2014/main" id="{8BD383F5-00F5-41EB-8DD1-0B8BAF184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869950"/>
              <a:ext cx="47625" cy="9525"/>
            </a:xfrm>
            <a:custGeom>
              <a:avLst/>
              <a:gdLst>
                <a:gd name="T0" fmla="*/ 15 w 150"/>
                <a:gd name="T1" fmla="*/ 30 h 30"/>
                <a:gd name="T2" fmla="*/ 135 w 150"/>
                <a:gd name="T3" fmla="*/ 30 h 30"/>
                <a:gd name="T4" fmla="*/ 138 w 150"/>
                <a:gd name="T5" fmla="*/ 30 h 30"/>
                <a:gd name="T6" fmla="*/ 140 w 150"/>
                <a:gd name="T7" fmla="*/ 29 h 30"/>
                <a:gd name="T8" fmla="*/ 144 w 150"/>
                <a:gd name="T9" fmla="*/ 28 h 30"/>
                <a:gd name="T10" fmla="*/ 146 w 150"/>
                <a:gd name="T11" fmla="*/ 26 h 30"/>
                <a:gd name="T12" fmla="*/ 148 w 150"/>
                <a:gd name="T13" fmla="*/ 24 h 30"/>
                <a:gd name="T14" fmla="*/ 149 w 150"/>
                <a:gd name="T15" fmla="*/ 22 h 30"/>
                <a:gd name="T16" fmla="*/ 150 w 150"/>
                <a:gd name="T17" fmla="*/ 19 h 30"/>
                <a:gd name="T18" fmla="*/ 150 w 150"/>
                <a:gd name="T19" fmla="*/ 15 h 30"/>
                <a:gd name="T20" fmla="*/ 150 w 150"/>
                <a:gd name="T21" fmla="*/ 12 h 30"/>
                <a:gd name="T22" fmla="*/ 149 w 150"/>
                <a:gd name="T23" fmla="*/ 10 h 30"/>
                <a:gd name="T24" fmla="*/ 148 w 150"/>
                <a:gd name="T25" fmla="*/ 7 h 30"/>
                <a:gd name="T26" fmla="*/ 146 w 150"/>
                <a:gd name="T27" fmla="*/ 5 h 30"/>
                <a:gd name="T28" fmla="*/ 144 w 150"/>
                <a:gd name="T29" fmla="*/ 2 h 30"/>
                <a:gd name="T30" fmla="*/ 140 w 150"/>
                <a:gd name="T31" fmla="*/ 1 h 30"/>
                <a:gd name="T32" fmla="*/ 138 w 150"/>
                <a:gd name="T33" fmla="*/ 0 h 30"/>
                <a:gd name="T34" fmla="*/ 135 w 150"/>
                <a:gd name="T35" fmla="*/ 0 h 30"/>
                <a:gd name="T36" fmla="*/ 15 w 150"/>
                <a:gd name="T37" fmla="*/ 0 h 30"/>
                <a:gd name="T38" fmla="*/ 12 w 150"/>
                <a:gd name="T39" fmla="*/ 0 h 30"/>
                <a:gd name="T40" fmla="*/ 8 w 150"/>
                <a:gd name="T41" fmla="*/ 1 h 30"/>
                <a:gd name="T42" fmla="*/ 6 w 150"/>
                <a:gd name="T43" fmla="*/ 2 h 30"/>
                <a:gd name="T44" fmla="*/ 4 w 150"/>
                <a:gd name="T45" fmla="*/ 5 h 30"/>
                <a:gd name="T46" fmla="*/ 2 w 150"/>
                <a:gd name="T47" fmla="*/ 7 h 30"/>
                <a:gd name="T48" fmla="*/ 1 w 150"/>
                <a:gd name="T49" fmla="*/ 10 h 30"/>
                <a:gd name="T50" fmla="*/ 0 w 150"/>
                <a:gd name="T51" fmla="*/ 12 h 30"/>
                <a:gd name="T52" fmla="*/ 0 w 150"/>
                <a:gd name="T53" fmla="*/ 15 h 30"/>
                <a:gd name="T54" fmla="*/ 0 w 150"/>
                <a:gd name="T55" fmla="*/ 19 h 30"/>
                <a:gd name="T56" fmla="*/ 1 w 150"/>
                <a:gd name="T57" fmla="*/ 22 h 30"/>
                <a:gd name="T58" fmla="*/ 2 w 150"/>
                <a:gd name="T59" fmla="*/ 24 h 30"/>
                <a:gd name="T60" fmla="*/ 4 w 150"/>
                <a:gd name="T61" fmla="*/ 26 h 30"/>
                <a:gd name="T62" fmla="*/ 6 w 150"/>
                <a:gd name="T63" fmla="*/ 28 h 30"/>
                <a:gd name="T64" fmla="*/ 8 w 150"/>
                <a:gd name="T65" fmla="*/ 29 h 30"/>
                <a:gd name="T66" fmla="*/ 12 w 150"/>
                <a:gd name="T67" fmla="*/ 30 h 30"/>
                <a:gd name="T68" fmla="*/ 15 w 15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0">
                  <a:moveTo>
                    <a:pt x="15" y="30"/>
                  </a:moveTo>
                  <a:lnTo>
                    <a:pt x="135" y="30"/>
                  </a:lnTo>
                  <a:lnTo>
                    <a:pt x="138" y="30"/>
                  </a:lnTo>
                  <a:lnTo>
                    <a:pt x="140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5"/>
                  </a:lnTo>
                  <a:lnTo>
                    <a:pt x="150" y="12"/>
                  </a:lnTo>
                  <a:lnTo>
                    <a:pt x="149" y="10"/>
                  </a:lnTo>
                  <a:lnTo>
                    <a:pt x="148" y="7"/>
                  </a:lnTo>
                  <a:lnTo>
                    <a:pt x="146" y="5"/>
                  </a:lnTo>
                  <a:lnTo>
                    <a:pt x="144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76">
              <a:extLst>
                <a:ext uri="{FF2B5EF4-FFF2-40B4-BE49-F238E27FC236}">
                  <a16:creationId xmlns:a16="http://schemas.microsoft.com/office/drawing/2014/main" id="{65D90FA9-6A10-45BA-9B92-0B6B1F099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831850"/>
              <a:ext cx="47625" cy="9525"/>
            </a:xfrm>
            <a:custGeom>
              <a:avLst/>
              <a:gdLst>
                <a:gd name="T0" fmla="*/ 15 w 150"/>
                <a:gd name="T1" fmla="*/ 30 h 30"/>
                <a:gd name="T2" fmla="*/ 135 w 150"/>
                <a:gd name="T3" fmla="*/ 30 h 30"/>
                <a:gd name="T4" fmla="*/ 138 w 150"/>
                <a:gd name="T5" fmla="*/ 30 h 30"/>
                <a:gd name="T6" fmla="*/ 140 w 150"/>
                <a:gd name="T7" fmla="*/ 29 h 30"/>
                <a:gd name="T8" fmla="*/ 144 w 150"/>
                <a:gd name="T9" fmla="*/ 27 h 30"/>
                <a:gd name="T10" fmla="*/ 146 w 150"/>
                <a:gd name="T11" fmla="*/ 26 h 30"/>
                <a:gd name="T12" fmla="*/ 148 w 150"/>
                <a:gd name="T13" fmla="*/ 24 h 30"/>
                <a:gd name="T14" fmla="*/ 149 w 150"/>
                <a:gd name="T15" fmla="*/ 21 h 30"/>
                <a:gd name="T16" fmla="*/ 150 w 150"/>
                <a:gd name="T17" fmla="*/ 18 h 30"/>
                <a:gd name="T18" fmla="*/ 150 w 150"/>
                <a:gd name="T19" fmla="*/ 15 h 30"/>
                <a:gd name="T20" fmla="*/ 150 w 150"/>
                <a:gd name="T21" fmla="*/ 12 h 30"/>
                <a:gd name="T22" fmla="*/ 149 w 150"/>
                <a:gd name="T23" fmla="*/ 9 h 30"/>
                <a:gd name="T24" fmla="*/ 148 w 150"/>
                <a:gd name="T25" fmla="*/ 7 h 30"/>
                <a:gd name="T26" fmla="*/ 146 w 150"/>
                <a:gd name="T27" fmla="*/ 4 h 30"/>
                <a:gd name="T28" fmla="*/ 144 w 150"/>
                <a:gd name="T29" fmla="*/ 2 h 30"/>
                <a:gd name="T30" fmla="*/ 140 w 150"/>
                <a:gd name="T31" fmla="*/ 1 h 30"/>
                <a:gd name="T32" fmla="*/ 138 w 150"/>
                <a:gd name="T33" fmla="*/ 0 h 30"/>
                <a:gd name="T34" fmla="*/ 135 w 150"/>
                <a:gd name="T35" fmla="*/ 0 h 30"/>
                <a:gd name="T36" fmla="*/ 15 w 150"/>
                <a:gd name="T37" fmla="*/ 0 h 30"/>
                <a:gd name="T38" fmla="*/ 12 w 150"/>
                <a:gd name="T39" fmla="*/ 0 h 30"/>
                <a:gd name="T40" fmla="*/ 8 w 150"/>
                <a:gd name="T41" fmla="*/ 1 h 30"/>
                <a:gd name="T42" fmla="*/ 6 w 150"/>
                <a:gd name="T43" fmla="*/ 2 h 30"/>
                <a:gd name="T44" fmla="*/ 4 w 150"/>
                <a:gd name="T45" fmla="*/ 4 h 30"/>
                <a:gd name="T46" fmla="*/ 2 w 150"/>
                <a:gd name="T47" fmla="*/ 7 h 30"/>
                <a:gd name="T48" fmla="*/ 1 w 150"/>
                <a:gd name="T49" fmla="*/ 9 h 30"/>
                <a:gd name="T50" fmla="*/ 0 w 150"/>
                <a:gd name="T51" fmla="*/ 12 h 30"/>
                <a:gd name="T52" fmla="*/ 0 w 150"/>
                <a:gd name="T53" fmla="*/ 15 h 30"/>
                <a:gd name="T54" fmla="*/ 0 w 150"/>
                <a:gd name="T55" fmla="*/ 18 h 30"/>
                <a:gd name="T56" fmla="*/ 1 w 150"/>
                <a:gd name="T57" fmla="*/ 21 h 30"/>
                <a:gd name="T58" fmla="*/ 2 w 150"/>
                <a:gd name="T59" fmla="*/ 24 h 30"/>
                <a:gd name="T60" fmla="*/ 4 w 150"/>
                <a:gd name="T61" fmla="*/ 26 h 30"/>
                <a:gd name="T62" fmla="*/ 6 w 150"/>
                <a:gd name="T63" fmla="*/ 27 h 30"/>
                <a:gd name="T64" fmla="*/ 8 w 150"/>
                <a:gd name="T65" fmla="*/ 29 h 30"/>
                <a:gd name="T66" fmla="*/ 12 w 150"/>
                <a:gd name="T67" fmla="*/ 30 h 30"/>
                <a:gd name="T68" fmla="*/ 15 w 15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0">
                  <a:moveTo>
                    <a:pt x="15" y="30"/>
                  </a:moveTo>
                  <a:lnTo>
                    <a:pt x="135" y="30"/>
                  </a:lnTo>
                  <a:lnTo>
                    <a:pt x="138" y="30"/>
                  </a:lnTo>
                  <a:lnTo>
                    <a:pt x="140" y="29"/>
                  </a:lnTo>
                  <a:lnTo>
                    <a:pt x="144" y="27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1"/>
                  </a:lnTo>
                  <a:lnTo>
                    <a:pt x="150" y="18"/>
                  </a:lnTo>
                  <a:lnTo>
                    <a:pt x="150" y="15"/>
                  </a:lnTo>
                  <a:lnTo>
                    <a:pt x="150" y="12"/>
                  </a:lnTo>
                  <a:lnTo>
                    <a:pt x="149" y="9"/>
                  </a:lnTo>
                  <a:lnTo>
                    <a:pt x="148" y="7"/>
                  </a:lnTo>
                  <a:lnTo>
                    <a:pt x="146" y="4"/>
                  </a:lnTo>
                  <a:lnTo>
                    <a:pt x="144" y="2"/>
                  </a:lnTo>
                  <a:lnTo>
                    <a:pt x="140" y="1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4" name="Freeform 2891">
            <a:extLst>
              <a:ext uri="{FF2B5EF4-FFF2-40B4-BE49-F238E27FC236}">
                <a16:creationId xmlns:a16="http://schemas.microsoft.com/office/drawing/2014/main" id="{BB8AD440-4183-44FB-9152-BA3A5BA522BE}"/>
              </a:ext>
            </a:extLst>
          </p:cNvPr>
          <p:cNvSpPr>
            <a:spLocks noEditPoints="1"/>
          </p:cNvSpPr>
          <p:nvPr/>
        </p:nvSpPr>
        <p:spPr bwMode="auto">
          <a:xfrm>
            <a:off x="1242340" y="5609275"/>
            <a:ext cx="284163" cy="285750"/>
          </a:xfrm>
          <a:custGeom>
            <a:avLst/>
            <a:gdLst>
              <a:gd name="T0" fmla="*/ 301 w 719"/>
              <a:gd name="T1" fmla="*/ 621 h 720"/>
              <a:gd name="T2" fmla="*/ 209 w 719"/>
              <a:gd name="T3" fmla="*/ 573 h 720"/>
              <a:gd name="T4" fmla="*/ 131 w 719"/>
              <a:gd name="T5" fmla="*/ 456 h 720"/>
              <a:gd name="T6" fmla="*/ 122 w 719"/>
              <a:gd name="T7" fmla="*/ 380 h 720"/>
              <a:gd name="T8" fmla="*/ 143 w 719"/>
              <a:gd name="T9" fmla="*/ 380 h 720"/>
              <a:gd name="T10" fmla="*/ 171 w 719"/>
              <a:gd name="T11" fmla="*/ 488 h 720"/>
              <a:gd name="T12" fmla="*/ 259 w 719"/>
              <a:gd name="T13" fmla="*/ 579 h 720"/>
              <a:gd name="T14" fmla="*/ 381 w 719"/>
              <a:gd name="T15" fmla="*/ 604 h 720"/>
              <a:gd name="T16" fmla="*/ 496 w 719"/>
              <a:gd name="T17" fmla="*/ 554 h 720"/>
              <a:gd name="T18" fmla="*/ 565 w 719"/>
              <a:gd name="T19" fmla="*/ 449 h 720"/>
              <a:gd name="T20" fmla="*/ 583 w 719"/>
              <a:gd name="T21" fmla="*/ 373 h 720"/>
              <a:gd name="T22" fmla="*/ 599 w 719"/>
              <a:gd name="T23" fmla="*/ 397 h 720"/>
              <a:gd name="T24" fmla="*/ 570 w 719"/>
              <a:gd name="T25" fmla="*/ 500 h 720"/>
              <a:gd name="T26" fmla="*/ 473 w 719"/>
              <a:gd name="T27" fmla="*/ 599 h 720"/>
              <a:gd name="T28" fmla="*/ 395 w 719"/>
              <a:gd name="T29" fmla="*/ 626 h 720"/>
              <a:gd name="T30" fmla="*/ 231 w 719"/>
              <a:gd name="T31" fmla="*/ 228 h 720"/>
              <a:gd name="T32" fmla="*/ 272 w 719"/>
              <a:gd name="T33" fmla="*/ 244 h 720"/>
              <a:gd name="T34" fmla="*/ 297 w 719"/>
              <a:gd name="T35" fmla="*/ 279 h 720"/>
              <a:gd name="T36" fmla="*/ 293 w 719"/>
              <a:gd name="T37" fmla="*/ 312 h 720"/>
              <a:gd name="T38" fmla="*/ 275 w 719"/>
              <a:gd name="T39" fmla="*/ 291 h 720"/>
              <a:gd name="T40" fmla="*/ 235 w 719"/>
              <a:gd name="T41" fmla="*/ 253 h 720"/>
              <a:gd name="T42" fmla="*/ 179 w 719"/>
              <a:gd name="T43" fmla="*/ 273 h 720"/>
              <a:gd name="T44" fmla="*/ 167 w 719"/>
              <a:gd name="T45" fmla="*/ 305 h 720"/>
              <a:gd name="T46" fmla="*/ 146 w 719"/>
              <a:gd name="T47" fmla="*/ 305 h 720"/>
              <a:gd name="T48" fmla="*/ 155 w 719"/>
              <a:gd name="T49" fmla="*/ 265 h 720"/>
              <a:gd name="T50" fmla="*/ 188 w 719"/>
              <a:gd name="T51" fmla="*/ 236 h 720"/>
              <a:gd name="T52" fmla="*/ 496 w 719"/>
              <a:gd name="T53" fmla="*/ 228 h 720"/>
              <a:gd name="T54" fmla="*/ 538 w 719"/>
              <a:gd name="T55" fmla="*/ 240 h 720"/>
              <a:gd name="T56" fmla="*/ 568 w 719"/>
              <a:gd name="T57" fmla="*/ 272 h 720"/>
              <a:gd name="T58" fmla="*/ 573 w 719"/>
              <a:gd name="T59" fmla="*/ 309 h 720"/>
              <a:gd name="T60" fmla="*/ 551 w 719"/>
              <a:gd name="T61" fmla="*/ 300 h 720"/>
              <a:gd name="T62" fmla="*/ 533 w 719"/>
              <a:gd name="T63" fmla="*/ 266 h 720"/>
              <a:gd name="T64" fmla="*/ 476 w 719"/>
              <a:gd name="T65" fmla="*/ 255 h 720"/>
              <a:gd name="T66" fmla="*/ 444 w 719"/>
              <a:gd name="T67" fmla="*/ 300 h 720"/>
              <a:gd name="T68" fmla="*/ 424 w 719"/>
              <a:gd name="T69" fmla="*/ 309 h 720"/>
              <a:gd name="T70" fmla="*/ 426 w 719"/>
              <a:gd name="T71" fmla="*/ 273 h 720"/>
              <a:gd name="T72" fmla="*/ 454 w 719"/>
              <a:gd name="T73" fmla="*/ 241 h 720"/>
              <a:gd name="T74" fmla="*/ 496 w 719"/>
              <a:gd name="T75" fmla="*/ 228 h 720"/>
              <a:gd name="T76" fmla="*/ 270 w 719"/>
              <a:gd name="T77" fmla="*/ 12 h 720"/>
              <a:gd name="T78" fmla="*/ 174 w 719"/>
              <a:gd name="T79" fmla="*/ 53 h 720"/>
              <a:gd name="T80" fmla="*/ 94 w 719"/>
              <a:gd name="T81" fmla="*/ 119 h 720"/>
              <a:gd name="T82" fmla="*/ 36 w 719"/>
              <a:gd name="T83" fmla="*/ 205 h 720"/>
              <a:gd name="T84" fmla="*/ 5 w 719"/>
              <a:gd name="T85" fmla="*/ 306 h 720"/>
              <a:gd name="T86" fmla="*/ 5 w 719"/>
              <a:gd name="T87" fmla="*/ 416 h 720"/>
              <a:gd name="T88" fmla="*/ 36 w 719"/>
              <a:gd name="T89" fmla="*/ 515 h 720"/>
              <a:gd name="T90" fmla="*/ 94 w 719"/>
              <a:gd name="T91" fmla="*/ 602 h 720"/>
              <a:gd name="T92" fmla="*/ 174 w 719"/>
              <a:gd name="T93" fmla="*/ 668 h 720"/>
              <a:gd name="T94" fmla="*/ 270 w 719"/>
              <a:gd name="T95" fmla="*/ 708 h 720"/>
              <a:gd name="T96" fmla="*/ 379 w 719"/>
              <a:gd name="T97" fmla="*/ 719 h 720"/>
              <a:gd name="T98" fmla="*/ 483 w 719"/>
              <a:gd name="T99" fmla="*/ 697 h 720"/>
              <a:gd name="T100" fmla="*/ 575 w 719"/>
              <a:gd name="T101" fmla="*/ 649 h 720"/>
              <a:gd name="T102" fmla="*/ 648 w 719"/>
              <a:gd name="T103" fmla="*/ 575 h 720"/>
              <a:gd name="T104" fmla="*/ 697 w 719"/>
              <a:gd name="T105" fmla="*/ 483 h 720"/>
              <a:gd name="T106" fmla="*/ 719 w 719"/>
              <a:gd name="T107" fmla="*/ 379 h 720"/>
              <a:gd name="T108" fmla="*/ 708 w 719"/>
              <a:gd name="T109" fmla="*/ 270 h 720"/>
              <a:gd name="T110" fmla="*/ 668 w 719"/>
              <a:gd name="T111" fmla="*/ 174 h 720"/>
              <a:gd name="T112" fmla="*/ 601 w 719"/>
              <a:gd name="T113" fmla="*/ 94 h 720"/>
              <a:gd name="T114" fmla="*/ 515 w 719"/>
              <a:gd name="T115" fmla="*/ 36 h 720"/>
              <a:gd name="T116" fmla="*/ 414 w 719"/>
              <a:gd name="T117" fmla="*/ 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19" h="720">
                <a:moveTo>
                  <a:pt x="360" y="628"/>
                </a:moveTo>
                <a:lnTo>
                  <a:pt x="348" y="628"/>
                </a:lnTo>
                <a:lnTo>
                  <a:pt x="336" y="627"/>
                </a:lnTo>
                <a:lnTo>
                  <a:pt x="324" y="626"/>
                </a:lnTo>
                <a:lnTo>
                  <a:pt x="312" y="624"/>
                </a:lnTo>
                <a:lnTo>
                  <a:pt x="301" y="621"/>
                </a:lnTo>
                <a:lnTo>
                  <a:pt x="289" y="618"/>
                </a:lnTo>
                <a:lnTo>
                  <a:pt x="279" y="614"/>
                </a:lnTo>
                <a:lnTo>
                  <a:pt x="268" y="609"/>
                </a:lnTo>
                <a:lnTo>
                  <a:pt x="247" y="599"/>
                </a:lnTo>
                <a:lnTo>
                  <a:pt x="228" y="587"/>
                </a:lnTo>
                <a:lnTo>
                  <a:pt x="209" y="573"/>
                </a:lnTo>
                <a:lnTo>
                  <a:pt x="192" y="556"/>
                </a:lnTo>
                <a:lnTo>
                  <a:pt x="176" y="539"/>
                </a:lnTo>
                <a:lnTo>
                  <a:pt x="162" y="520"/>
                </a:lnTo>
                <a:lnTo>
                  <a:pt x="150" y="500"/>
                </a:lnTo>
                <a:lnTo>
                  <a:pt x="140" y="479"/>
                </a:lnTo>
                <a:lnTo>
                  <a:pt x="131" y="456"/>
                </a:lnTo>
                <a:lnTo>
                  <a:pt x="125" y="433"/>
                </a:lnTo>
                <a:lnTo>
                  <a:pt x="123" y="422"/>
                </a:lnTo>
                <a:lnTo>
                  <a:pt x="122" y="408"/>
                </a:lnTo>
                <a:lnTo>
                  <a:pt x="121" y="397"/>
                </a:lnTo>
                <a:lnTo>
                  <a:pt x="121" y="385"/>
                </a:lnTo>
                <a:lnTo>
                  <a:pt x="122" y="380"/>
                </a:lnTo>
                <a:lnTo>
                  <a:pt x="124" y="376"/>
                </a:lnTo>
                <a:lnTo>
                  <a:pt x="128" y="373"/>
                </a:lnTo>
                <a:lnTo>
                  <a:pt x="132" y="373"/>
                </a:lnTo>
                <a:lnTo>
                  <a:pt x="137" y="373"/>
                </a:lnTo>
                <a:lnTo>
                  <a:pt x="141" y="376"/>
                </a:lnTo>
                <a:lnTo>
                  <a:pt x="143" y="380"/>
                </a:lnTo>
                <a:lnTo>
                  <a:pt x="144" y="385"/>
                </a:lnTo>
                <a:lnTo>
                  <a:pt x="146" y="406"/>
                </a:lnTo>
                <a:lnTo>
                  <a:pt x="149" y="429"/>
                </a:lnTo>
                <a:lnTo>
                  <a:pt x="154" y="449"/>
                </a:lnTo>
                <a:lnTo>
                  <a:pt x="161" y="469"/>
                </a:lnTo>
                <a:lnTo>
                  <a:pt x="171" y="488"/>
                </a:lnTo>
                <a:lnTo>
                  <a:pt x="181" y="507"/>
                </a:lnTo>
                <a:lnTo>
                  <a:pt x="194" y="524"/>
                </a:lnTo>
                <a:lnTo>
                  <a:pt x="209" y="539"/>
                </a:lnTo>
                <a:lnTo>
                  <a:pt x="224" y="554"/>
                </a:lnTo>
                <a:lnTo>
                  <a:pt x="241" y="567"/>
                </a:lnTo>
                <a:lnTo>
                  <a:pt x="259" y="579"/>
                </a:lnTo>
                <a:lnTo>
                  <a:pt x="276" y="587"/>
                </a:lnTo>
                <a:lnTo>
                  <a:pt x="297" y="595"/>
                </a:lnTo>
                <a:lnTo>
                  <a:pt x="317" y="600"/>
                </a:lnTo>
                <a:lnTo>
                  <a:pt x="338" y="604"/>
                </a:lnTo>
                <a:lnTo>
                  <a:pt x="360" y="605"/>
                </a:lnTo>
                <a:lnTo>
                  <a:pt x="381" y="604"/>
                </a:lnTo>
                <a:lnTo>
                  <a:pt x="402" y="600"/>
                </a:lnTo>
                <a:lnTo>
                  <a:pt x="423" y="595"/>
                </a:lnTo>
                <a:lnTo>
                  <a:pt x="443" y="587"/>
                </a:lnTo>
                <a:lnTo>
                  <a:pt x="462" y="579"/>
                </a:lnTo>
                <a:lnTo>
                  <a:pt x="480" y="567"/>
                </a:lnTo>
                <a:lnTo>
                  <a:pt x="496" y="554"/>
                </a:lnTo>
                <a:lnTo>
                  <a:pt x="512" y="539"/>
                </a:lnTo>
                <a:lnTo>
                  <a:pt x="526" y="524"/>
                </a:lnTo>
                <a:lnTo>
                  <a:pt x="538" y="507"/>
                </a:lnTo>
                <a:lnTo>
                  <a:pt x="549" y="488"/>
                </a:lnTo>
                <a:lnTo>
                  <a:pt x="558" y="469"/>
                </a:lnTo>
                <a:lnTo>
                  <a:pt x="565" y="449"/>
                </a:lnTo>
                <a:lnTo>
                  <a:pt x="571" y="429"/>
                </a:lnTo>
                <a:lnTo>
                  <a:pt x="575" y="406"/>
                </a:lnTo>
                <a:lnTo>
                  <a:pt x="575" y="385"/>
                </a:lnTo>
                <a:lnTo>
                  <a:pt x="576" y="380"/>
                </a:lnTo>
                <a:lnTo>
                  <a:pt x="579" y="376"/>
                </a:lnTo>
                <a:lnTo>
                  <a:pt x="583" y="373"/>
                </a:lnTo>
                <a:lnTo>
                  <a:pt x="588" y="373"/>
                </a:lnTo>
                <a:lnTo>
                  <a:pt x="592" y="373"/>
                </a:lnTo>
                <a:lnTo>
                  <a:pt x="596" y="376"/>
                </a:lnTo>
                <a:lnTo>
                  <a:pt x="599" y="380"/>
                </a:lnTo>
                <a:lnTo>
                  <a:pt x="600" y="385"/>
                </a:lnTo>
                <a:lnTo>
                  <a:pt x="599" y="397"/>
                </a:lnTo>
                <a:lnTo>
                  <a:pt x="599" y="408"/>
                </a:lnTo>
                <a:lnTo>
                  <a:pt x="596" y="422"/>
                </a:lnTo>
                <a:lnTo>
                  <a:pt x="594" y="433"/>
                </a:lnTo>
                <a:lnTo>
                  <a:pt x="588" y="456"/>
                </a:lnTo>
                <a:lnTo>
                  <a:pt x="581" y="479"/>
                </a:lnTo>
                <a:lnTo>
                  <a:pt x="570" y="500"/>
                </a:lnTo>
                <a:lnTo>
                  <a:pt x="558" y="520"/>
                </a:lnTo>
                <a:lnTo>
                  <a:pt x="544" y="539"/>
                </a:lnTo>
                <a:lnTo>
                  <a:pt x="529" y="556"/>
                </a:lnTo>
                <a:lnTo>
                  <a:pt x="511" y="573"/>
                </a:lnTo>
                <a:lnTo>
                  <a:pt x="493" y="587"/>
                </a:lnTo>
                <a:lnTo>
                  <a:pt x="473" y="599"/>
                </a:lnTo>
                <a:lnTo>
                  <a:pt x="452" y="609"/>
                </a:lnTo>
                <a:lnTo>
                  <a:pt x="442" y="614"/>
                </a:lnTo>
                <a:lnTo>
                  <a:pt x="430" y="618"/>
                </a:lnTo>
                <a:lnTo>
                  <a:pt x="419" y="621"/>
                </a:lnTo>
                <a:lnTo>
                  <a:pt x="407" y="624"/>
                </a:lnTo>
                <a:lnTo>
                  <a:pt x="395" y="626"/>
                </a:lnTo>
                <a:lnTo>
                  <a:pt x="383" y="627"/>
                </a:lnTo>
                <a:lnTo>
                  <a:pt x="372" y="628"/>
                </a:lnTo>
                <a:lnTo>
                  <a:pt x="360" y="628"/>
                </a:lnTo>
                <a:lnTo>
                  <a:pt x="360" y="628"/>
                </a:lnTo>
                <a:close/>
                <a:moveTo>
                  <a:pt x="224" y="228"/>
                </a:moveTo>
                <a:lnTo>
                  <a:pt x="231" y="228"/>
                </a:lnTo>
                <a:lnTo>
                  <a:pt x="239" y="229"/>
                </a:lnTo>
                <a:lnTo>
                  <a:pt x="247" y="231"/>
                </a:lnTo>
                <a:lnTo>
                  <a:pt x="253" y="234"/>
                </a:lnTo>
                <a:lnTo>
                  <a:pt x="260" y="237"/>
                </a:lnTo>
                <a:lnTo>
                  <a:pt x="266" y="241"/>
                </a:lnTo>
                <a:lnTo>
                  <a:pt x="272" y="244"/>
                </a:lnTo>
                <a:lnTo>
                  <a:pt x="278" y="249"/>
                </a:lnTo>
                <a:lnTo>
                  <a:pt x="282" y="255"/>
                </a:lnTo>
                <a:lnTo>
                  <a:pt x="287" y="261"/>
                </a:lnTo>
                <a:lnTo>
                  <a:pt x="291" y="267"/>
                </a:lnTo>
                <a:lnTo>
                  <a:pt x="294" y="273"/>
                </a:lnTo>
                <a:lnTo>
                  <a:pt x="297" y="279"/>
                </a:lnTo>
                <a:lnTo>
                  <a:pt x="299" y="286"/>
                </a:lnTo>
                <a:lnTo>
                  <a:pt x="300" y="293"/>
                </a:lnTo>
                <a:lnTo>
                  <a:pt x="300" y="300"/>
                </a:lnTo>
                <a:lnTo>
                  <a:pt x="299" y="305"/>
                </a:lnTo>
                <a:lnTo>
                  <a:pt x="297" y="309"/>
                </a:lnTo>
                <a:lnTo>
                  <a:pt x="293" y="312"/>
                </a:lnTo>
                <a:lnTo>
                  <a:pt x="288" y="312"/>
                </a:lnTo>
                <a:lnTo>
                  <a:pt x="284" y="312"/>
                </a:lnTo>
                <a:lnTo>
                  <a:pt x="280" y="309"/>
                </a:lnTo>
                <a:lnTo>
                  <a:pt x="278" y="305"/>
                </a:lnTo>
                <a:lnTo>
                  <a:pt x="276" y="300"/>
                </a:lnTo>
                <a:lnTo>
                  <a:pt x="275" y="291"/>
                </a:lnTo>
                <a:lnTo>
                  <a:pt x="272" y="282"/>
                </a:lnTo>
                <a:lnTo>
                  <a:pt x="267" y="274"/>
                </a:lnTo>
                <a:lnTo>
                  <a:pt x="261" y="266"/>
                </a:lnTo>
                <a:lnTo>
                  <a:pt x="253" y="260"/>
                </a:lnTo>
                <a:lnTo>
                  <a:pt x="244" y="255"/>
                </a:lnTo>
                <a:lnTo>
                  <a:pt x="235" y="253"/>
                </a:lnTo>
                <a:lnTo>
                  <a:pt x="224" y="251"/>
                </a:lnTo>
                <a:lnTo>
                  <a:pt x="215" y="253"/>
                </a:lnTo>
                <a:lnTo>
                  <a:pt x="205" y="255"/>
                </a:lnTo>
                <a:lnTo>
                  <a:pt x="195" y="260"/>
                </a:lnTo>
                <a:lnTo>
                  <a:pt x="186" y="266"/>
                </a:lnTo>
                <a:lnTo>
                  <a:pt x="179" y="273"/>
                </a:lnTo>
                <a:lnTo>
                  <a:pt x="173" y="281"/>
                </a:lnTo>
                <a:lnTo>
                  <a:pt x="172" y="286"/>
                </a:lnTo>
                <a:lnTo>
                  <a:pt x="169" y="291"/>
                </a:lnTo>
                <a:lnTo>
                  <a:pt x="168" y="295"/>
                </a:lnTo>
                <a:lnTo>
                  <a:pt x="168" y="300"/>
                </a:lnTo>
                <a:lnTo>
                  <a:pt x="167" y="305"/>
                </a:lnTo>
                <a:lnTo>
                  <a:pt x="165" y="309"/>
                </a:lnTo>
                <a:lnTo>
                  <a:pt x="161" y="312"/>
                </a:lnTo>
                <a:lnTo>
                  <a:pt x="156" y="312"/>
                </a:lnTo>
                <a:lnTo>
                  <a:pt x="151" y="312"/>
                </a:lnTo>
                <a:lnTo>
                  <a:pt x="148" y="309"/>
                </a:lnTo>
                <a:lnTo>
                  <a:pt x="146" y="305"/>
                </a:lnTo>
                <a:lnTo>
                  <a:pt x="144" y="300"/>
                </a:lnTo>
                <a:lnTo>
                  <a:pt x="144" y="293"/>
                </a:lnTo>
                <a:lnTo>
                  <a:pt x="147" y="286"/>
                </a:lnTo>
                <a:lnTo>
                  <a:pt x="148" y="279"/>
                </a:lnTo>
                <a:lnTo>
                  <a:pt x="151" y="272"/>
                </a:lnTo>
                <a:lnTo>
                  <a:pt x="155" y="265"/>
                </a:lnTo>
                <a:lnTo>
                  <a:pt x="160" y="259"/>
                </a:lnTo>
                <a:lnTo>
                  <a:pt x="165" y="254"/>
                </a:lnTo>
                <a:lnTo>
                  <a:pt x="171" y="248"/>
                </a:lnTo>
                <a:lnTo>
                  <a:pt x="176" y="244"/>
                </a:lnTo>
                <a:lnTo>
                  <a:pt x="182" y="240"/>
                </a:lnTo>
                <a:lnTo>
                  <a:pt x="188" y="236"/>
                </a:lnTo>
                <a:lnTo>
                  <a:pt x="195" y="234"/>
                </a:lnTo>
                <a:lnTo>
                  <a:pt x="203" y="231"/>
                </a:lnTo>
                <a:lnTo>
                  <a:pt x="210" y="229"/>
                </a:lnTo>
                <a:lnTo>
                  <a:pt x="217" y="228"/>
                </a:lnTo>
                <a:lnTo>
                  <a:pt x="224" y="228"/>
                </a:lnTo>
                <a:close/>
                <a:moveTo>
                  <a:pt x="496" y="228"/>
                </a:moveTo>
                <a:lnTo>
                  <a:pt x="502" y="228"/>
                </a:lnTo>
                <a:lnTo>
                  <a:pt x="510" y="229"/>
                </a:lnTo>
                <a:lnTo>
                  <a:pt x="517" y="231"/>
                </a:lnTo>
                <a:lnTo>
                  <a:pt x="524" y="234"/>
                </a:lnTo>
                <a:lnTo>
                  <a:pt x="531" y="236"/>
                </a:lnTo>
                <a:lnTo>
                  <a:pt x="538" y="240"/>
                </a:lnTo>
                <a:lnTo>
                  <a:pt x="544" y="244"/>
                </a:lnTo>
                <a:lnTo>
                  <a:pt x="550" y="248"/>
                </a:lnTo>
                <a:lnTo>
                  <a:pt x="555" y="254"/>
                </a:lnTo>
                <a:lnTo>
                  <a:pt x="561" y="259"/>
                </a:lnTo>
                <a:lnTo>
                  <a:pt x="564" y="265"/>
                </a:lnTo>
                <a:lnTo>
                  <a:pt x="568" y="272"/>
                </a:lnTo>
                <a:lnTo>
                  <a:pt x="571" y="279"/>
                </a:lnTo>
                <a:lnTo>
                  <a:pt x="574" y="286"/>
                </a:lnTo>
                <a:lnTo>
                  <a:pt x="575" y="293"/>
                </a:lnTo>
                <a:lnTo>
                  <a:pt x="575" y="300"/>
                </a:lnTo>
                <a:lnTo>
                  <a:pt x="575" y="305"/>
                </a:lnTo>
                <a:lnTo>
                  <a:pt x="573" y="309"/>
                </a:lnTo>
                <a:lnTo>
                  <a:pt x="568" y="312"/>
                </a:lnTo>
                <a:lnTo>
                  <a:pt x="563" y="312"/>
                </a:lnTo>
                <a:lnTo>
                  <a:pt x="559" y="312"/>
                </a:lnTo>
                <a:lnTo>
                  <a:pt x="555" y="309"/>
                </a:lnTo>
                <a:lnTo>
                  <a:pt x="552" y="305"/>
                </a:lnTo>
                <a:lnTo>
                  <a:pt x="551" y="300"/>
                </a:lnTo>
                <a:lnTo>
                  <a:pt x="551" y="295"/>
                </a:lnTo>
                <a:lnTo>
                  <a:pt x="550" y="291"/>
                </a:lnTo>
                <a:lnTo>
                  <a:pt x="549" y="286"/>
                </a:lnTo>
                <a:lnTo>
                  <a:pt x="546" y="281"/>
                </a:lnTo>
                <a:lnTo>
                  <a:pt x="540" y="273"/>
                </a:lnTo>
                <a:lnTo>
                  <a:pt x="533" y="266"/>
                </a:lnTo>
                <a:lnTo>
                  <a:pt x="525" y="260"/>
                </a:lnTo>
                <a:lnTo>
                  <a:pt x="515" y="255"/>
                </a:lnTo>
                <a:lnTo>
                  <a:pt x="506" y="253"/>
                </a:lnTo>
                <a:lnTo>
                  <a:pt x="496" y="251"/>
                </a:lnTo>
                <a:lnTo>
                  <a:pt x="486" y="253"/>
                </a:lnTo>
                <a:lnTo>
                  <a:pt x="476" y="255"/>
                </a:lnTo>
                <a:lnTo>
                  <a:pt x="467" y="260"/>
                </a:lnTo>
                <a:lnTo>
                  <a:pt x="460" y="266"/>
                </a:lnTo>
                <a:lnTo>
                  <a:pt x="452" y="274"/>
                </a:lnTo>
                <a:lnTo>
                  <a:pt x="448" y="282"/>
                </a:lnTo>
                <a:lnTo>
                  <a:pt x="445" y="291"/>
                </a:lnTo>
                <a:lnTo>
                  <a:pt x="444" y="300"/>
                </a:lnTo>
                <a:lnTo>
                  <a:pt x="443" y="305"/>
                </a:lnTo>
                <a:lnTo>
                  <a:pt x="441" y="309"/>
                </a:lnTo>
                <a:lnTo>
                  <a:pt x="437" y="312"/>
                </a:lnTo>
                <a:lnTo>
                  <a:pt x="432" y="312"/>
                </a:lnTo>
                <a:lnTo>
                  <a:pt x="427" y="312"/>
                </a:lnTo>
                <a:lnTo>
                  <a:pt x="424" y="309"/>
                </a:lnTo>
                <a:lnTo>
                  <a:pt x="420" y="305"/>
                </a:lnTo>
                <a:lnTo>
                  <a:pt x="420" y="300"/>
                </a:lnTo>
                <a:lnTo>
                  <a:pt x="420" y="293"/>
                </a:lnTo>
                <a:lnTo>
                  <a:pt x="421" y="286"/>
                </a:lnTo>
                <a:lnTo>
                  <a:pt x="424" y="279"/>
                </a:lnTo>
                <a:lnTo>
                  <a:pt x="426" y="273"/>
                </a:lnTo>
                <a:lnTo>
                  <a:pt x="430" y="267"/>
                </a:lnTo>
                <a:lnTo>
                  <a:pt x="433" y="261"/>
                </a:lnTo>
                <a:lnTo>
                  <a:pt x="438" y="255"/>
                </a:lnTo>
                <a:lnTo>
                  <a:pt x="443" y="249"/>
                </a:lnTo>
                <a:lnTo>
                  <a:pt x="448" y="244"/>
                </a:lnTo>
                <a:lnTo>
                  <a:pt x="454" y="241"/>
                </a:lnTo>
                <a:lnTo>
                  <a:pt x="461" y="237"/>
                </a:lnTo>
                <a:lnTo>
                  <a:pt x="467" y="234"/>
                </a:lnTo>
                <a:lnTo>
                  <a:pt x="474" y="231"/>
                </a:lnTo>
                <a:lnTo>
                  <a:pt x="481" y="229"/>
                </a:lnTo>
                <a:lnTo>
                  <a:pt x="488" y="228"/>
                </a:lnTo>
                <a:lnTo>
                  <a:pt x="496" y="228"/>
                </a:lnTo>
                <a:close/>
                <a:moveTo>
                  <a:pt x="360" y="0"/>
                </a:moveTo>
                <a:lnTo>
                  <a:pt x="342" y="2"/>
                </a:lnTo>
                <a:lnTo>
                  <a:pt x="323" y="3"/>
                </a:lnTo>
                <a:lnTo>
                  <a:pt x="305" y="5"/>
                </a:lnTo>
                <a:lnTo>
                  <a:pt x="287" y="9"/>
                </a:lnTo>
                <a:lnTo>
                  <a:pt x="270" y="12"/>
                </a:lnTo>
                <a:lnTo>
                  <a:pt x="254" y="17"/>
                </a:lnTo>
                <a:lnTo>
                  <a:pt x="236" y="23"/>
                </a:lnTo>
                <a:lnTo>
                  <a:pt x="220" y="29"/>
                </a:lnTo>
                <a:lnTo>
                  <a:pt x="204" y="36"/>
                </a:lnTo>
                <a:lnTo>
                  <a:pt x="188" y="44"/>
                </a:lnTo>
                <a:lnTo>
                  <a:pt x="174" y="53"/>
                </a:lnTo>
                <a:lnTo>
                  <a:pt x="159" y="62"/>
                </a:lnTo>
                <a:lnTo>
                  <a:pt x="146" y="73"/>
                </a:lnTo>
                <a:lnTo>
                  <a:pt x="131" y="84"/>
                </a:lnTo>
                <a:lnTo>
                  <a:pt x="118" y="94"/>
                </a:lnTo>
                <a:lnTo>
                  <a:pt x="106" y="106"/>
                </a:lnTo>
                <a:lnTo>
                  <a:pt x="94" y="119"/>
                </a:lnTo>
                <a:lnTo>
                  <a:pt x="82" y="132"/>
                </a:lnTo>
                <a:lnTo>
                  <a:pt x="72" y="146"/>
                </a:lnTo>
                <a:lnTo>
                  <a:pt x="62" y="160"/>
                </a:lnTo>
                <a:lnTo>
                  <a:pt x="53" y="174"/>
                </a:lnTo>
                <a:lnTo>
                  <a:pt x="44" y="190"/>
                </a:lnTo>
                <a:lnTo>
                  <a:pt x="36" y="205"/>
                </a:lnTo>
                <a:lnTo>
                  <a:pt x="29" y="220"/>
                </a:lnTo>
                <a:lnTo>
                  <a:pt x="23" y="237"/>
                </a:lnTo>
                <a:lnTo>
                  <a:pt x="17" y="254"/>
                </a:lnTo>
                <a:lnTo>
                  <a:pt x="12" y="270"/>
                </a:lnTo>
                <a:lnTo>
                  <a:pt x="8" y="288"/>
                </a:lnTo>
                <a:lnTo>
                  <a:pt x="5" y="306"/>
                </a:lnTo>
                <a:lnTo>
                  <a:pt x="3" y="324"/>
                </a:lnTo>
                <a:lnTo>
                  <a:pt x="2" y="342"/>
                </a:lnTo>
                <a:lnTo>
                  <a:pt x="0" y="361"/>
                </a:lnTo>
                <a:lnTo>
                  <a:pt x="2" y="379"/>
                </a:lnTo>
                <a:lnTo>
                  <a:pt x="3" y="397"/>
                </a:lnTo>
                <a:lnTo>
                  <a:pt x="5" y="416"/>
                </a:lnTo>
                <a:lnTo>
                  <a:pt x="8" y="432"/>
                </a:lnTo>
                <a:lnTo>
                  <a:pt x="12" y="450"/>
                </a:lnTo>
                <a:lnTo>
                  <a:pt x="17" y="467"/>
                </a:lnTo>
                <a:lnTo>
                  <a:pt x="23" y="483"/>
                </a:lnTo>
                <a:lnTo>
                  <a:pt x="29" y="500"/>
                </a:lnTo>
                <a:lnTo>
                  <a:pt x="36" y="515"/>
                </a:lnTo>
                <a:lnTo>
                  <a:pt x="44" y="531"/>
                </a:lnTo>
                <a:lnTo>
                  <a:pt x="53" y="546"/>
                </a:lnTo>
                <a:lnTo>
                  <a:pt x="62" y="561"/>
                </a:lnTo>
                <a:lnTo>
                  <a:pt x="72" y="575"/>
                </a:lnTo>
                <a:lnTo>
                  <a:pt x="82" y="589"/>
                </a:lnTo>
                <a:lnTo>
                  <a:pt x="94" y="602"/>
                </a:lnTo>
                <a:lnTo>
                  <a:pt x="106" y="614"/>
                </a:lnTo>
                <a:lnTo>
                  <a:pt x="118" y="626"/>
                </a:lnTo>
                <a:lnTo>
                  <a:pt x="131" y="638"/>
                </a:lnTo>
                <a:lnTo>
                  <a:pt x="146" y="649"/>
                </a:lnTo>
                <a:lnTo>
                  <a:pt x="159" y="658"/>
                </a:lnTo>
                <a:lnTo>
                  <a:pt x="174" y="668"/>
                </a:lnTo>
                <a:lnTo>
                  <a:pt x="188" y="676"/>
                </a:lnTo>
                <a:lnTo>
                  <a:pt x="204" y="684"/>
                </a:lnTo>
                <a:lnTo>
                  <a:pt x="220" y="692"/>
                </a:lnTo>
                <a:lnTo>
                  <a:pt x="236" y="697"/>
                </a:lnTo>
                <a:lnTo>
                  <a:pt x="254" y="703"/>
                </a:lnTo>
                <a:lnTo>
                  <a:pt x="270" y="708"/>
                </a:lnTo>
                <a:lnTo>
                  <a:pt x="287" y="713"/>
                </a:lnTo>
                <a:lnTo>
                  <a:pt x="305" y="715"/>
                </a:lnTo>
                <a:lnTo>
                  <a:pt x="323" y="718"/>
                </a:lnTo>
                <a:lnTo>
                  <a:pt x="342" y="719"/>
                </a:lnTo>
                <a:lnTo>
                  <a:pt x="360" y="720"/>
                </a:lnTo>
                <a:lnTo>
                  <a:pt x="379" y="719"/>
                </a:lnTo>
                <a:lnTo>
                  <a:pt x="397" y="718"/>
                </a:lnTo>
                <a:lnTo>
                  <a:pt x="414" y="715"/>
                </a:lnTo>
                <a:lnTo>
                  <a:pt x="432" y="713"/>
                </a:lnTo>
                <a:lnTo>
                  <a:pt x="450" y="708"/>
                </a:lnTo>
                <a:lnTo>
                  <a:pt x="467" y="703"/>
                </a:lnTo>
                <a:lnTo>
                  <a:pt x="483" y="697"/>
                </a:lnTo>
                <a:lnTo>
                  <a:pt x="500" y="692"/>
                </a:lnTo>
                <a:lnTo>
                  <a:pt x="515" y="684"/>
                </a:lnTo>
                <a:lnTo>
                  <a:pt x="531" y="676"/>
                </a:lnTo>
                <a:lnTo>
                  <a:pt x="546" y="668"/>
                </a:lnTo>
                <a:lnTo>
                  <a:pt x="561" y="658"/>
                </a:lnTo>
                <a:lnTo>
                  <a:pt x="575" y="649"/>
                </a:lnTo>
                <a:lnTo>
                  <a:pt x="588" y="638"/>
                </a:lnTo>
                <a:lnTo>
                  <a:pt x="601" y="626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8" y="575"/>
                </a:lnTo>
                <a:lnTo>
                  <a:pt x="658" y="561"/>
                </a:lnTo>
                <a:lnTo>
                  <a:pt x="668" y="546"/>
                </a:lnTo>
                <a:lnTo>
                  <a:pt x="676" y="531"/>
                </a:lnTo>
                <a:lnTo>
                  <a:pt x="683" y="515"/>
                </a:lnTo>
                <a:lnTo>
                  <a:pt x="692" y="500"/>
                </a:lnTo>
                <a:lnTo>
                  <a:pt x="697" y="483"/>
                </a:lnTo>
                <a:lnTo>
                  <a:pt x="703" y="467"/>
                </a:lnTo>
                <a:lnTo>
                  <a:pt x="708" y="450"/>
                </a:lnTo>
                <a:lnTo>
                  <a:pt x="712" y="432"/>
                </a:lnTo>
                <a:lnTo>
                  <a:pt x="715" y="416"/>
                </a:lnTo>
                <a:lnTo>
                  <a:pt x="718" y="397"/>
                </a:lnTo>
                <a:lnTo>
                  <a:pt x="719" y="379"/>
                </a:lnTo>
                <a:lnTo>
                  <a:pt x="719" y="361"/>
                </a:lnTo>
                <a:lnTo>
                  <a:pt x="719" y="342"/>
                </a:lnTo>
                <a:lnTo>
                  <a:pt x="718" y="324"/>
                </a:lnTo>
                <a:lnTo>
                  <a:pt x="715" y="306"/>
                </a:lnTo>
                <a:lnTo>
                  <a:pt x="712" y="288"/>
                </a:lnTo>
                <a:lnTo>
                  <a:pt x="708" y="270"/>
                </a:lnTo>
                <a:lnTo>
                  <a:pt x="703" y="254"/>
                </a:lnTo>
                <a:lnTo>
                  <a:pt x="697" y="237"/>
                </a:lnTo>
                <a:lnTo>
                  <a:pt x="692" y="220"/>
                </a:lnTo>
                <a:lnTo>
                  <a:pt x="683" y="205"/>
                </a:lnTo>
                <a:lnTo>
                  <a:pt x="676" y="190"/>
                </a:lnTo>
                <a:lnTo>
                  <a:pt x="668" y="174"/>
                </a:lnTo>
                <a:lnTo>
                  <a:pt x="658" y="160"/>
                </a:lnTo>
                <a:lnTo>
                  <a:pt x="648" y="146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1" y="94"/>
                </a:lnTo>
                <a:lnTo>
                  <a:pt x="588" y="84"/>
                </a:lnTo>
                <a:lnTo>
                  <a:pt x="575" y="73"/>
                </a:lnTo>
                <a:lnTo>
                  <a:pt x="561" y="62"/>
                </a:lnTo>
                <a:lnTo>
                  <a:pt x="546" y="53"/>
                </a:lnTo>
                <a:lnTo>
                  <a:pt x="531" y="44"/>
                </a:lnTo>
                <a:lnTo>
                  <a:pt x="515" y="36"/>
                </a:lnTo>
                <a:lnTo>
                  <a:pt x="500" y="29"/>
                </a:lnTo>
                <a:lnTo>
                  <a:pt x="483" y="23"/>
                </a:lnTo>
                <a:lnTo>
                  <a:pt x="467" y="17"/>
                </a:lnTo>
                <a:lnTo>
                  <a:pt x="450" y="12"/>
                </a:lnTo>
                <a:lnTo>
                  <a:pt x="432" y="9"/>
                </a:lnTo>
                <a:lnTo>
                  <a:pt x="414" y="5"/>
                </a:lnTo>
                <a:lnTo>
                  <a:pt x="397" y="3"/>
                </a:lnTo>
                <a:lnTo>
                  <a:pt x="379" y="2"/>
                </a:lnTo>
                <a:lnTo>
                  <a:pt x="360" y="2"/>
                </a:lnTo>
                <a:lnTo>
                  <a:pt x="3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7FBC039-143F-4AAE-9FB4-538A7FD730F0}"/>
              </a:ext>
            </a:extLst>
          </p:cNvPr>
          <p:cNvGrpSpPr/>
          <p:nvPr/>
        </p:nvGrpSpPr>
        <p:grpSpPr>
          <a:xfrm>
            <a:off x="3066053" y="3769484"/>
            <a:ext cx="285750" cy="276225"/>
            <a:chOff x="3741701" y="1930400"/>
            <a:chExt cx="285750" cy="27622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36" name="Freeform 3129">
              <a:extLst>
                <a:ext uri="{FF2B5EF4-FFF2-40B4-BE49-F238E27FC236}">
                  <a16:creationId xmlns:a16="http://schemas.microsoft.com/office/drawing/2014/main" id="{810938E8-D5A2-48BC-AE30-C527F632B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30">
              <a:extLst>
                <a:ext uri="{FF2B5EF4-FFF2-40B4-BE49-F238E27FC236}">
                  <a16:creationId xmlns:a16="http://schemas.microsoft.com/office/drawing/2014/main" id="{28107E1B-C1B2-4DD5-AB6D-A51F64E82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2">
            <a:extLst>
              <a:ext uri="{FF2B5EF4-FFF2-40B4-BE49-F238E27FC236}">
                <a16:creationId xmlns:a16="http://schemas.microsoft.com/office/drawing/2014/main" id="{D92C8FB2-0B02-492F-8F3F-89D793AB5202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AE45C4-1FC9-460E-AED4-27B531B230DD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66847B-1AC2-4CE9-B870-5B176838EB7C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Detailed Solution: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Irrelevant content on "Best of Craigslist"</a:t>
            </a:r>
          </a:p>
        </p:txBody>
      </p:sp>
      <p:pic>
        <p:nvPicPr>
          <p:cNvPr id="7" name="Graphic 6" descr="Playbook">
            <a:extLst>
              <a:ext uri="{FF2B5EF4-FFF2-40B4-BE49-F238E27FC236}">
                <a16:creationId xmlns:a16="http://schemas.microsoft.com/office/drawing/2014/main" id="{07CACFA0-1F6C-459C-89B4-AFC07C8C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696" y="460127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1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8265" y="5562668"/>
            <a:ext cx="2503515" cy="963852"/>
          </a:xfrm>
        </p:spPr>
        <p:txBody>
          <a:bodyPr>
            <a:normAutofit/>
          </a:bodyPr>
          <a:lstStyle/>
          <a:p>
            <a:r>
              <a:rPr lang="en-US" sz="2000" b="0">
                <a:solidFill>
                  <a:schemeClr val="tx1"/>
                </a:solidFill>
              </a:rPr>
              <a:t>Scrape Craigslist’s Best featured and non-features posts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12800" y="1450365"/>
            <a:ext cx="2700338" cy="1232104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Tokenize, Lemmatize, Stop- words removal and </a:t>
            </a:r>
            <a:r>
              <a:rPr lang="en-US" sz="2000" b="0" dirty="0" err="1">
                <a:solidFill>
                  <a:schemeClr val="tx1"/>
                </a:solidFill>
              </a:rPr>
              <a:t>Tf</a:t>
            </a:r>
            <a:r>
              <a:rPr lang="en-US" sz="2000" b="0" dirty="0">
                <a:solidFill>
                  <a:schemeClr val="tx1"/>
                </a:solidFill>
              </a:rPr>
              <a:t>-IDF vectorize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9173" y="1401103"/>
            <a:ext cx="3251219" cy="1190625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Test various models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32026" y="5562668"/>
            <a:ext cx="3880207" cy="795771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Cross-validation is done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29211" y="5613468"/>
            <a:ext cx="2700338" cy="96385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Model is finalized based on cross-validation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27924-8819-480D-A09F-6E2234846246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558C92-42B4-4E1B-9565-A952D88F8440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C91511-C99A-43C8-8C90-AADAACF1429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Analysis: Flowchart</a:t>
            </a:r>
          </a:p>
        </p:txBody>
      </p:sp>
      <p:pic>
        <p:nvPicPr>
          <p:cNvPr id="1026" name="Picture 2" descr="Image result for data scraping icon">
            <a:extLst>
              <a:ext uri="{FF2B5EF4-FFF2-40B4-BE49-F238E27FC236}">
                <a16:creationId xmlns:a16="http://schemas.microsoft.com/office/drawing/2014/main" id="{0E6309DB-F956-4FF7-AFF1-7E0D0792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87" y="3287768"/>
            <a:ext cx="1103488" cy="11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 cleaning icon">
            <a:extLst>
              <a:ext uri="{FF2B5EF4-FFF2-40B4-BE49-F238E27FC236}">
                <a16:creationId xmlns:a16="http://schemas.microsoft.com/office/drawing/2014/main" id="{074E7A05-B6E0-42EF-B796-E4CBDFBF9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9"/>
          <a:stretch/>
        </p:blipFill>
        <p:spPr bwMode="auto">
          <a:xfrm>
            <a:off x="3308092" y="3352844"/>
            <a:ext cx="1052569" cy="10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split icon">
            <a:extLst>
              <a:ext uri="{FF2B5EF4-FFF2-40B4-BE49-F238E27FC236}">
                <a16:creationId xmlns:a16="http://schemas.microsoft.com/office/drawing/2014/main" id="{65E57F9E-0C8A-4625-A74C-97C9BF4D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74" y="3315743"/>
            <a:ext cx="927598" cy="9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uning icon">
            <a:extLst>
              <a:ext uri="{FF2B5EF4-FFF2-40B4-BE49-F238E27FC236}">
                <a16:creationId xmlns:a16="http://schemas.microsoft.com/office/drawing/2014/main" id="{F823609C-20BA-4039-A30F-EF3734E8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10" y="3480605"/>
            <a:ext cx="795771" cy="7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valuation icon">
            <a:extLst>
              <a:ext uri="{FF2B5EF4-FFF2-40B4-BE49-F238E27FC236}">
                <a16:creationId xmlns:a16="http://schemas.microsoft.com/office/drawing/2014/main" id="{18E3820A-AC64-426C-990D-E32F5340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50" y="3409749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4" grpId="0" build="p"/>
      <p:bldP spid="25" grpId="0" build="p"/>
      <p:bldP spid="2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E8FDF9-F7F4-4EC2-9450-0C6E5F8A7602}"/>
              </a:ext>
            </a:extLst>
          </p:cNvPr>
          <p:cNvSpPr/>
          <p:nvPr/>
        </p:nvSpPr>
        <p:spPr>
          <a:xfrm>
            <a:off x="153814" y="2627316"/>
            <a:ext cx="2047875" cy="9167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Logistic Regression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D73D57-1A96-457F-A700-A75893A164E7}"/>
              </a:ext>
            </a:extLst>
          </p:cNvPr>
          <p:cNvSpPr/>
          <p:nvPr/>
        </p:nvSpPr>
        <p:spPr>
          <a:xfrm>
            <a:off x="2606969" y="2770190"/>
            <a:ext cx="2044852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Support Vector Machines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8B1312-2DA1-41AC-AD15-2393BF71CD97}"/>
              </a:ext>
            </a:extLst>
          </p:cNvPr>
          <p:cNvSpPr/>
          <p:nvPr/>
        </p:nvSpPr>
        <p:spPr>
          <a:xfrm>
            <a:off x="4503232" y="2792523"/>
            <a:ext cx="3093562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Random Forest Classifier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371CC-3336-41A3-BB34-6E2A0C172BE3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modeling techniques applied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18F325-DB6B-412B-86C2-068F3B1BFF58}"/>
              </a:ext>
            </a:extLst>
          </p:cNvPr>
          <p:cNvSpPr/>
          <p:nvPr/>
        </p:nvSpPr>
        <p:spPr>
          <a:xfrm>
            <a:off x="6873135" y="2770190"/>
            <a:ext cx="3093562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KNN Classifier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0C6AC9-669C-406A-9017-2522502E0D0D}"/>
              </a:ext>
            </a:extLst>
          </p:cNvPr>
          <p:cNvSpPr/>
          <p:nvPr/>
        </p:nvSpPr>
        <p:spPr>
          <a:xfrm>
            <a:off x="9382151" y="2770190"/>
            <a:ext cx="3093562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Naïve Bayes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C7D2F-8922-458C-A74D-CCB7F4475659}"/>
              </a:ext>
            </a:extLst>
          </p:cNvPr>
          <p:cNvSpPr/>
          <p:nvPr/>
        </p:nvSpPr>
        <p:spPr>
          <a:xfrm>
            <a:off x="153814" y="5293775"/>
            <a:ext cx="2047875" cy="9167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Decision Tree Classifier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E6E91B-4B34-4092-ABC0-0BE416D2362B}"/>
              </a:ext>
            </a:extLst>
          </p:cNvPr>
          <p:cNvSpPr/>
          <p:nvPr/>
        </p:nvSpPr>
        <p:spPr>
          <a:xfrm>
            <a:off x="2201689" y="5258562"/>
            <a:ext cx="2728437" cy="9853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>
                <a:solidFill>
                  <a:srgbClr val="6B6B6B"/>
                </a:solidFill>
                <a:latin typeface="Calibri" panose="020F0502020204030204"/>
                <a:cs typeface="Calibri"/>
              </a:rPr>
              <a:t>Gradient Boosting Classifier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926614-ABA4-44F6-A75E-5046FE20A83E}"/>
              </a:ext>
            </a:extLst>
          </p:cNvPr>
          <p:cNvSpPr/>
          <p:nvPr/>
        </p:nvSpPr>
        <p:spPr>
          <a:xfrm>
            <a:off x="4992010" y="5458982"/>
            <a:ext cx="2221314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err="1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Adaboost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Classifier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A3AB0C-C00B-43B5-9CA3-8C98F7EE0652}"/>
              </a:ext>
            </a:extLst>
          </p:cNvPr>
          <p:cNvSpPr/>
          <p:nvPr/>
        </p:nvSpPr>
        <p:spPr>
          <a:xfrm>
            <a:off x="7270371" y="5436649"/>
            <a:ext cx="2372387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Deep Neural Network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A836A5-1532-4ED4-91D6-7329705034BD}"/>
              </a:ext>
            </a:extLst>
          </p:cNvPr>
          <p:cNvSpPr/>
          <p:nvPr/>
        </p:nvSpPr>
        <p:spPr>
          <a:xfrm>
            <a:off x="9382151" y="5436649"/>
            <a:ext cx="2656035" cy="631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srgbClr val="6B6B6B"/>
                </a:solidFill>
                <a:latin typeface="Calibri" panose="020F0502020204030204"/>
              </a:rPr>
              <a:t>LSTM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1" name="Picture 50" descr="A picture containing black, indoor, sitting, top&#10;&#10;Description automatically generated">
            <a:extLst>
              <a:ext uri="{FF2B5EF4-FFF2-40B4-BE49-F238E27FC236}">
                <a16:creationId xmlns:a16="http://schemas.microsoft.com/office/drawing/2014/main" id="{E005EC35-AAB9-42AC-8EF7-702DDB247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5855" l="7005" r="91896">
                        <a14:foregroundMark x1="12225" y1="29879" x2="12225" y2="29879"/>
                        <a14:foregroundMark x1="50275" y1="13299" x2="50275" y2="13299"/>
                        <a14:foregroundMark x1="86951" y1="51295" x2="86951" y2="51295"/>
                        <a14:foregroundMark x1="45742" y1="31952" x2="45742" y2="31952"/>
                        <a14:foregroundMark x1="48626" y1="39724" x2="50687" y2="39724"/>
                        <a14:foregroundMark x1="50275" y1="11917" x2="50275" y2="4145"/>
                        <a14:foregroundMark x1="7692" y1="31088" x2="13599" y2="30570"/>
                        <a14:foregroundMark x1="13187" y1="74611" x2="13187" y2="67703"/>
                        <a14:foregroundMark x1="50687" y1="95855" x2="49863" y2="88428"/>
                        <a14:foregroundMark x1="90522" y1="51295" x2="91896" y2="43523"/>
                        <a14:foregroundMark x1="7005" y1="73402" x2="7418" y2="69430"/>
                        <a14:foregroundMark x1="11813" y1="30570" x2="15659" y2="30570"/>
                        <a14:foregroundMark x1="50687" y1="37133" x2="51786" y2="38860"/>
                        <a14:foregroundMark x1="49863" y1="38342" x2="49863" y2="31434"/>
                        <a14:foregroundMark x1="51374" y1="65630" x2="49863" y2="59067"/>
                        <a14:foregroundMark x1="50275" y1="95337" x2="46841" y2="89637"/>
                        <a14:foregroundMark x1="88049" y1="53886" x2="83929" y2="45596"/>
                        <a14:foregroundMark x1="83929" y1="45596" x2="84341" y2="43523"/>
                        <a14:foregroundMark x1="21841" y1="23316" x2="28709" y2="18480"/>
                        <a14:backgroundMark x1="56456" y1="24180" x2="65110" y2="32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5258" y="4326776"/>
            <a:ext cx="1215846" cy="96699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6EA8E35-0775-4BF2-9262-AE865910CE70}"/>
              </a:ext>
            </a:extLst>
          </p:cNvPr>
          <p:cNvSpPr/>
          <p:nvPr/>
        </p:nvSpPr>
        <p:spPr>
          <a:xfrm>
            <a:off x="5499233" y="6494497"/>
            <a:ext cx="6347155" cy="15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i="1">
                <a:solidFill>
                  <a:srgbClr val="000000"/>
                </a:solidFill>
                <a:cs typeface="Calibri"/>
              </a:rPr>
              <a:t>										      These are post optimization results</a:t>
            </a:r>
            <a:endParaRPr lang="en-US" sz="800" i="1">
              <a:solidFill>
                <a:srgbClr val="000000"/>
              </a:solidFill>
            </a:endParaRPr>
          </a:p>
        </p:txBody>
      </p:sp>
      <p:pic>
        <p:nvPicPr>
          <p:cNvPr id="71" name="Picture 12" descr="Image result for naive bayes icon">
            <a:extLst>
              <a:ext uri="{FF2B5EF4-FFF2-40B4-BE49-F238E27FC236}">
                <a16:creationId xmlns:a16="http://schemas.microsoft.com/office/drawing/2014/main" id="{BBCBD34A-0F9A-450B-9B43-8DDB2931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32" y="4324511"/>
            <a:ext cx="969264" cy="96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Network">
            <a:extLst>
              <a:ext uri="{FF2B5EF4-FFF2-40B4-BE49-F238E27FC236}">
                <a16:creationId xmlns:a16="http://schemas.microsoft.com/office/drawing/2014/main" id="{DEDF13D0-BCE8-4E95-8CF5-1AEEAE0DC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467" y="4351943"/>
            <a:ext cx="914400" cy="914400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FF96EE74-381D-48EB-AE87-FD5102330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19" y="1777381"/>
            <a:ext cx="969264" cy="9692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238F49B-9B00-4109-B561-C6F71606C8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FF8"/>
              </a:clrFrom>
              <a:clrTo>
                <a:srgbClr val="F8FFF8">
                  <a:alpha val="0"/>
                </a:srgbClr>
              </a:clrTo>
            </a:clrChange>
            <a:biLevel thresh="75000"/>
          </a:blip>
          <a:srcRect r="26971" b="22358"/>
          <a:stretch/>
        </p:blipFill>
        <p:spPr>
          <a:xfrm>
            <a:off x="2796873" y="4463811"/>
            <a:ext cx="1491820" cy="741204"/>
          </a:xfrm>
          <a:prstGeom prst="rect">
            <a:avLst/>
          </a:prstGeom>
        </p:spPr>
      </p:pic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B6A03472-CBF8-4006-80F6-D27DE49B2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39" y="1849721"/>
            <a:ext cx="714543" cy="71454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FF39CCD-DD32-46E0-96E9-E87A53F0016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4990" y="1777381"/>
            <a:ext cx="890046" cy="890046"/>
          </a:xfrm>
          <a:prstGeom prst="rect">
            <a:avLst/>
          </a:prstGeom>
        </p:spPr>
      </p:pic>
      <p:pic>
        <p:nvPicPr>
          <p:cNvPr id="78" name="Picture 77" descr="A picture containing pencil&#10;&#10;Description automatically generated">
            <a:extLst>
              <a:ext uri="{FF2B5EF4-FFF2-40B4-BE49-F238E27FC236}">
                <a16:creationId xmlns:a16="http://schemas.microsoft.com/office/drawing/2014/main" id="{5C6128CC-15E5-4C3E-A222-6FD1BBC2E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18776" y="1777381"/>
            <a:ext cx="1162789" cy="96926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EC0623C-2FB1-4D9C-A692-7C9286D397C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4300" y="1835041"/>
            <a:ext cx="969264" cy="969264"/>
          </a:xfrm>
          <a:prstGeom prst="rect">
            <a:avLst/>
          </a:prstGeom>
        </p:spPr>
      </p:pic>
      <p:pic>
        <p:nvPicPr>
          <p:cNvPr id="82" name="Picture 81" descr="A picture containing sky&#10;&#10;Description automatically generated">
            <a:extLst>
              <a:ext uri="{FF2B5EF4-FFF2-40B4-BE49-F238E27FC236}">
                <a16:creationId xmlns:a16="http://schemas.microsoft.com/office/drawing/2014/main" id="{01C26884-4E8B-4832-A2B3-7706AE1C45E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925" y="4275258"/>
            <a:ext cx="1353879" cy="106776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F3993-7F5E-4583-8041-C759D1E96E04}"/>
              </a:ext>
            </a:extLst>
          </p:cNvPr>
          <p:cNvGrpSpPr/>
          <p:nvPr/>
        </p:nvGrpSpPr>
        <p:grpSpPr>
          <a:xfrm>
            <a:off x="171011" y="1767763"/>
            <a:ext cx="2177206" cy="1925338"/>
            <a:chOff x="945032" y="2305429"/>
            <a:chExt cx="2177206" cy="192533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ED3C627-B138-4B8E-90D1-7AC859F140F3}"/>
                </a:ext>
              </a:extLst>
            </p:cNvPr>
            <p:cNvSpPr/>
            <p:nvPr/>
          </p:nvSpPr>
          <p:spPr>
            <a:xfrm>
              <a:off x="945032" y="2305429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E4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89.3%</a:t>
              </a:r>
            </a:p>
          </p:txBody>
        </p:sp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876DB89A-E798-45EB-B091-7F798E2A5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/>
            <a:stretch>
              <a:fillRect/>
            </a:stretch>
          </p:blipFill>
          <p:spPr bwMode="auto">
            <a:xfrm>
              <a:off x="1009989" y="2373648"/>
              <a:ext cx="506504" cy="50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E68A4C3-F031-4262-9868-3A0FEB4D5BEE}"/>
              </a:ext>
            </a:extLst>
          </p:cNvPr>
          <p:cNvGrpSpPr/>
          <p:nvPr/>
        </p:nvGrpSpPr>
        <p:grpSpPr>
          <a:xfrm>
            <a:off x="2511964" y="1775041"/>
            <a:ext cx="2177206" cy="1925338"/>
            <a:chOff x="2511964" y="1775041"/>
            <a:chExt cx="2177206" cy="1925338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02324B2B-21C4-4198-B063-716FB0DE10C2}"/>
                </a:ext>
              </a:extLst>
            </p:cNvPr>
            <p:cNvSpPr/>
            <p:nvPr/>
          </p:nvSpPr>
          <p:spPr>
            <a:xfrm>
              <a:off x="2511964" y="1775041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87.8%</a:t>
              </a:r>
            </a:p>
          </p:txBody>
        </p:sp>
        <p:pic>
          <p:nvPicPr>
            <p:cNvPr id="88" name="Picture 6" descr="Image result for support vector machine icon">
              <a:extLst>
                <a:ext uri="{FF2B5EF4-FFF2-40B4-BE49-F238E27FC236}">
                  <a16:creationId xmlns:a16="http://schemas.microsoft.com/office/drawing/2014/main" id="{D66B1852-FB07-4098-85C2-04F7465E6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498" y="1892712"/>
              <a:ext cx="460008" cy="46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3B311F-E22C-4057-B8F2-660F9CFF3EE1}"/>
              </a:ext>
            </a:extLst>
          </p:cNvPr>
          <p:cNvGrpSpPr/>
          <p:nvPr/>
        </p:nvGrpSpPr>
        <p:grpSpPr>
          <a:xfrm>
            <a:off x="4950133" y="1738297"/>
            <a:ext cx="2190630" cy="1925338"/>
            <a:chOff x="4950133" y="1738297"/>
            <a:chExt cx="2190630" cy="1925338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56CC5AC-1D4B-44DB-BC52-589A82169037}"/>
                </a:ext>
              </a:extLst>
            </p:cNvPr>
            <p:cNvSpPr/>
            <p:nvPr/>
          </p:nvSpPr>
          <p:spPr>
            <a:xfrm>
              <a:off x="4963557" y="1738297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E4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89.0%</a:t>
              </a:r>
            </a:p>
          </p:txBody>
        </p:sp>
        <p:pic>
          <p:nvPicPr>
            <p:cNvPr id="91" name="Picture 8">
              <a:extLst>
                <a:ext uri="{FF2B5EF4-FFF2-40B4-BE49-F238E27FC236}">
                  <a16:creationId xmlns:a16="http://schemas.microsoft.com/office/drawing/2014/main" id="{7D1BD2C2-DE59-412B-B172-214898FB2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/>
            <a:stretch>
              <a:fillRect/>
            </a:stretch>
          </p:blipFill>
          <p:spPr bwMode="auto">
            <a:xfrm>
              <a:off x="4950133" y="1740365"/>
              <a:ext cx="637847" cy="63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0FDBBA-CCBE-447A-A546-B5580366E4FB}"/>
              </a:ext>
            </a:extLst>
          </p:cNvPr>
          <p:cNvGrpSpPr/>
          <p:nvPr/>
        </p:nvGrpSpPr>
        <p:grpSpPr>
          <a:xfrm>
            <a:off x="7316249" y="4154869"/>
            <a:ext cx="2177206" cy="1925338"/>
            <a:chOff x="7310970" y="4070708"/>
            <a:chExt cx="2177206" cy="1925338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4BD0239F-8467-4C5B-85F0-AAEBA825ED33}"/>
                </a:ext>
              </a:extLst>
            </p:cNvPr>
            <p:cNvSpPr/>
            <p:nvPr/>
          </p:nvSpPr>
          <p:spPr>
            <a:xfrm>
              <a:off x="7310970" y="4070708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E4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90.3%</a:t>
              </a:r>
            </a:p>
          </p:txBody>
        </p:sp>
        <p:pic>
          <p:nvPicPr>
            <p:cNvPr id="94" name="Picture 12" descr="Image result for naive bayes icon">
              <a:extLst>
                <a:ext uri="{FF2B5EF4-FFF2-40B4-BE49-F238E27FC236}">
                  <a16:creationId xmlns:a16="http://schemas.microsoft.com/office/drawing/2014/main" id="{12E364FF-081C-467D-B46A-8DD7BD58C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417" y="4136317"/>
              <a:ext cx="454321" cy="45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46363C5-5AF5-4DC6-A716-E093CBE0AE3F}"/>
              </a:ext>
            </a:extLst>
          </p:cNvPr>
          <p:cNvGrpSpPr/>
          <p:nvPr/>
        </p:nvGrpSpPr>
        <p:grpSpPr>
          <a:xfrm>
            <a:off x="9683496" y="1706408"/>
            <a:ext cx="2252072" cy="1947104"/>
            <a:chOff x="9683496" y="1706408"/>
            <a:chExt cx="2252072" cy="194710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F1B9895-A56D-4CD7-873F-D021AF97908A}"/>
                </a:ext>
              </a:extLst>
            </p:cNvPr>
            <p:cNvSpPr/>
            <p:nvPr/>
          </p:nvSpPr>
          <p:spPr>
            <a:xfrm>
              <a:off x="9758362" y="1728174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E4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87.1%</a:t>
              </a:r>
            </a:p>
          </p:txBody>
        </p:sp>
        <p:pic>
          <p:nvPicPr>
            <p:cNvPr id="97" name="Picture 14" descr="Image result for naive bayes icon">
              <a:extLst>
                <a:ext uri="{FF2B5EF4-FFF2-40B4-BE49-F238E27FC236}">
                  <a16:creationId xmlns:a16="http://schemas.microsoft.com/office/drawing/2014/main" id="{D1FF6723-1EAE-4F73-9706-0B543D85C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496" y="1706408"/>
              <a:ext cx="735006" cy="73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419F0ED-6544-448E-974D-838151106CAC}"/>
              </a:ext>
            </a:extLst>
          </p:cNvPr>
          <p:cNvGrpSpPr/>
          <p:nvPr/>
        </p:nvGrpSpPr>
        <p:grpSpPr>
          <a:xfrm>
            <a:off x="153814" y="4142343"/>
            <a:ext cx="2177206" cy="1925338"/>
            <a:chOff x="153814" y="4142343"/>
            <a:chExt cx="2177206" cy="1925338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29FF58AC-9951-4BCA-82F0-DEE51A17F560}"/>
                </a:ext>
              </a:extLst>
            </p:cNvPr>
            <p:cNvSpPr/>
            <p:nvPr/>
          </p:nvSpPr>
          <p:spPr>
            <a:xfrm>
              <a:off x="153814" y="4142343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84.8%</a:t>
              </a:r>
            </a:p>
          </p:txBody>
        </p:sp>
        <p:pic>
          <p:nvPicPr>
            <p:cNvPr id="100" name="Picture 16">
              <a:extLst>
                <a:ext uri="{FF2B5EF4-FFF2-40B4-BE49-F238E27FC236}">
                  <a16:creationId xmlns:a16="http://schemas.microsoft.com/office/drawing/2014/main" id="{A343BD82-36B2-4C85-9B81-98EEBCF24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/>
            <a:stretch>
              <a:fillRect/>
            </a:stretch>
          </p:blipFill>
          <p:spPr bwMode="auto">
            <a:xfrm>
              <a:off x="184282" y="4271026"/>
              <a:ext cx="518040" cy="40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46EDCF-F1C2-435E-9DE2-A8F77C3A6EA5}"/>
              </a:ext>
            </a:extLst>
          </p:cNvPr>
          <p:cNvGrpSpPr/>
          <p:nvPr/>
        </p:nvGrpSpPr>
        <p:grpSpPr>
          <a:xfrm>
            <a:off x="2526862" y="4154869"/>
            <a:ext cx="2177206" cy="1925338"/>
            <a:chOff x="2526862" y="4154869"/>
            <a:chExt cx="2177206" cy="1925338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ED00C4C4-97A4-4C9E-8770-D7D13314BFFD}"/>
                </a:ext>
              </a:extLst>
            </p:cNvPr>
            <p:cNvSpPr/>
            <p:nvPr/>
          </p:nvSpPr>
          <p:spPr>
            <a:xfrm>
              <a:off x="2526862" y="4154869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3E4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90.1%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DEB56FD2-E35F-420F-BDE6-C2EA2528F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/>
            <a:stretch>
              <a:fillRect/>
            </a:stretch>
          </p:blipFill>
          <p:spPr bwMode="auto">
            <a:xfrm>
              <a:off x="2685694" y="4287288"/>
              <a:ext cx="557895" cy="27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E880F82-512C-4A78-A6BC-8EB2A4696E3F}"/>
              </a:ext>
            </a:extLst>
          </p:cNvPr>
          <p:cNvGrpSpPr/>
          <p:nvPr/>
        </p:nvGrpSpPr>
        <p:grpSpPr>
          <a:xfrm>
            <a:off x="4926072" y="4142072"/>
            <a:ext cx="2177206" cy="1925338"/>
            <a:chOff x="4926072" y="4142072"/>
            <a:chExt cx="2177206" cy="1925338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3DC21F3D-5939-44D1-8F08-844C30106D08}"/>
                </a:ext>
              </a:extLst>
            </p:cNvPr>
            <p:cNvSpPr/>
            <p:nvPr/>
          </p:nvSpPr>
          <p:spPr>
            <a:xfrm>
              <a:off x="4926072" y="4142072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 88.9%</a:t>
              </a:r>
            </a:p>
          </p:txBody>
        </p:sp>
        <p:pic>
          <p:nvPicPr>
            <p:cNvPr id="106" name="Picture 20" descr="Network">
              <a:extLst>
                <a:ext uri="{FF2B5EF4-FFF2-40B4-BE49-F238E27FC236}">
                  <a16:creationId xmlns:a16="http://schemas.microsoft.com/office/drawing/2014/main" id="{79B75C11-4E0F-4563-B7E0-B6CA07962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 bwMode="auto">
            <a:xfrm>
              <a:off x="5033901" y="4217083"/>
              <a:ext cx="465332" cy="46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79EFAE-A6A8-4ED7-B320-06A02BE06F24}"/>
              </a:ext>
            </a:extLst>
          </p:cNvPr>
          <p:cNvGrpSpPr/>
          <p:nvPr/>
        </p:nvGrpSpPr>
        <p:grpSpPr>
          <a:xfrm>
            <a:off x="9761115" y="4154869"/>
            <a:ext cx="2177206" cy="1925338"/>
            <a:chOff x="9742737" y="4092331"/>
            <a:chExt cx="2177206" cy="1925338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6EC1F68-BE21-452E-9A13-FE9BB4C53E04}"/>
                </a:ext>
              </a:extLst>
            </p:cNvPr>
            <p:cNvSpPr/>
            <p:nvPr/>
          </p:nvSpPr>
          <p:spPr>
            <a:xfrm>
              <a:off x="9742737" y="4092331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6B6B6B"/>
                  </a:solidFill>
                </a:rPr>
                <a:t>AUC: 92.6%</a:t>
              </a:r>
            </a:p>
          </p:txBody>
        </p:sp>
        <p:pic>
          <p:nvPicPr>
            <p:cNvPr id="109" name="Picture 108" descr="A picture containing black, indoor, sitting, top&#10;&#10;Description automatically generated">
              <a:extLst>
                <a:ext uri="{FF2B5EF4-FFF2-40B4-BE49-F238E27FC236}">
                  <a16:creationId xmlns:a16="http://schemas.microsoft.com/office/drawing/2014/main" id="{5AAF1447-2671-4732-8F46-9E5A3CD9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00" b="95855" l="7005" r="91896">
                          <a14:foregroundMark x1="12225" y1="29879" x2="12225" y2="29879"/>
                          <a14:foregroundMark x1="50275" y1="13299" x2="50275" y2="13299"/>
                          <a14:foregroundMark x1="86951" y1="51295" x2="86951" y2="51295"/>
                          <a14:foregroundMark x1="45742" y1="31952" x2="45742" y2="31952"/>
                          <a14:foregroundMark x1="48626" y1="39724" x2="50687" y2="39724"/>
                          <a14:foregroundMark x1="50275" y1="11917" x2="50275" y2="4145"/>
                          <a14:foregroundMark x1="7692" y1="31088" x2="13599" y2="30570"/>
                          <a14:foregroundMark x1="13187" y1="74611" x2="13187" y2="67703"/>
                          <a14:foregroundMark x1="50687" y1="95855" x2="49863" y2="88428"/>
                          <a14:foregroundMark x1="90522" y1="51295" x2="91896" y2="43523"/>
                          <a14:foregroundMark x1="7005" y1="73402" x2="7418" y2="69430"/>
                          <a14:foregroundMark x1="11813" y1="30570" x2="15659" y2="30570"/>
                          <a14:foregroundMark x1="50687" y1="37133" x2="51786" y2="38860"/>
                          <a14:foregroundMark x1="49863" y1="38342" x2="49863" y2="31434"/>
                          <a14:foregroundMark x1="51374" y1="65630" x2="49863" y2="59067"/>
                          <a14:foregroundMark x1="50275" y1="95337" x2="46841" y2="89637"/>
                          <a14:foregroundMark x1="88049" y1="53886" x2="83929" y2="45596"/>
                          <a14:foregroundMark x1="83929" y1="45596" x2="84341" y2="43523"/>
                          <a14:foregroundMark x1="21841" y1="23316" x2="28709" y2="18480"/>
                          <a14:backgroundMark x1="56456" y1="24180" x2="65110" y2="324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0778" y="4174682"/>
              <a:ext cx="512742" cy="407799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026F950-4812-4B82-9236-3AFB1542D8A9}"/>
              </a:ext>
            </a:extLst>
          </p:cNvPr>
          <p:cNvGrpSpPr/>
          <p:nvPr/>
        </p:nvGrpSpPr>
        <p:grpSpPr>
          <a:xfrm>
            <a:off x="7310970" y="1728174"/>
            <a:ext cx="2177206" cy="1925338"/>
            <a:chOff x="7310970" y="1728174"/>
            <a:chExt cx="2177206" cy="1925338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8B6D1DDE-E4BF-43FC-80FD-BAEDB0F51A51}"/>
                </a:ext>
              </a:extLst>
            </p:cNvPr>
            <p:cNvSpPr/>
            <p:nvPr/>
          </p:nvSpPr>
          <p:spPr>
            <a:xfrm>
              <a:off x="7310970" y="1728174"/>
              <a:ext cx="2177206" cy="19253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6B6B6B"/>
                  </a:solidFill>
                </a:rPr>
                <a:t>AUC: 71.6%</a:t>
              </a:r>
            </a:p>
          </p:txBody>
        </p:sp>
        <p:pic>
          <p:nvPicPr>
            <p:cNvPr id="112" name="Picture 20">
              <a:extLst>
                <a:ext uri="{FF2B5EF4-FFF2-40B4-BE49-F238E27FC236}">
                  <a16:creationId xmlns:a16="http://schemas.microsoft.com/office/drawing/2014/main" id="{CB233E02-6C52-423F-91C0-07DA8D018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/>
            <a:stretch>
              <a:fillRect/>
            </a:stretch>
          </p:blipFill>
          <p:spPr bwMode="auto">
            <a:xfrm>
              <a:off x="7434072" y="1826898"/>
              <a:ext cx="622505" cy="518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31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61F604-EE8E-4E6D-84E4-58E5B56C7B54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4F1DC-CA77-4B2E-A2AC-80A845851DA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977CC5-4FFD-4C0F-A13C-5B3AE1ADED59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Impact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624838-52A2-41AB-BE9E-962E4E3486F2}"/>
              </a:ext>
            </a:extLst>
          </p:cNvPr>
          <p:cNvGrpSpPr/>
          <p:nvPr/>
        </p:nvGrpSpPr>
        <p:grpSpPr>
          <a:xfrm>
            <a:off x="7532247" y="2203367"/>
            <a:ext cx="4306735" cy="1607659"/>
            <a:chOff x="4464883" y="2165762"/>
            <a:chExt cx="4306735" cy="1525421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40B13A1-3EC0-4AED-AB5A-7F221B8435B0}"/>
                </a:ext>
              </a:extLst>
            </p:cNvPr>
            <p:cNvSpPr/>
            <p:nvPr/>
          </p:nvSpPr>
          <p:spPr>
            <a:xfrm>
              <a:off x="6465698" y="3188601"/>
              <a:ext cx="2305920" cy="502582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rgbClr val="6B6B6B"/>
                  </a:solidFill>
                </a:rPr>
                <a:t>Boost</a:t>
              </a:r>
              <a:r>
                <a:rPr lang="en-US" kern="1200" dirty="0">
                  <a:solidFill>
                    <a:srgbClr val="6B6B6B"/>
                  </a:solidFill>
                </a:rPr>
                <a:t> time on site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F646401-96BD-4CEB-9E4A-203A3A8F74E0}"/>
                </a:ext>
              </a:extLst>
            </p:cNvPr>
            <p:cNvSpPr/>
            <p:nvPr/>
          </p:nvSpPr>
          <p:spPr>
            <a:xfrm>
              <a:off x="4464883" y="3188601"/>
              <a:ext cx="2053720" cy="502582"/>
            </a:xfrm>
            <a:custGeom>
              <a:avLst/>
              <a:gdLst>
                <a:gd name="connsiteX0" fmla="*/ 0 w 2114937"/>
                <a:gd name="connsiteY0" fmla="*/ 0 h 897246"/>
                <a:gd name="connsiteX1" fmla="*/ 2114937 w 2114937"/>
                <a:gd name="connsiteY1" fmla="*/ 0 h 897246"/>
                <a:gd name="connsiteX2" fmla="*/ 2114937 w 2114937"/>
                <a:gd name="connsiteY2" fmla="*/ 897246 h 897246"/>
                <a:gd name="connsiteX3" fmla="*/ 0 w 2114937"/>
                <a:gd name="connsiteY3" fmla="*/ 897246 h 897246"/>
                <a:gd name="connsiteX4" fmla="*/ 0 w 2114937"/>
                <a:gd name="connsiteY4" fmla="*/ 0 h 8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4937" h="897246">
                  <a:moveTo>
                    <a:pt x="0" y="0"/>
                  </a:moveTo>
                  <a:lnTo>
                    <a:pt x="2114937" y="0"/>
                  </a:lnTo>
                  <a:lnTo>
                    <a:pt x="2114937" y="897246"/>
                  </a:lnTo>
                  <a:lnTo>
                    <a:pt x="0" y="897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rgbClr val="6B6B6B"/>
                  </a:solidFill>
                </a:rPr>
                <a:t>Increase traffic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D0F4527-A2B3-4E0A-8A28-DBEEB3E9449E}"/>
                </a:ext>
              </a:extLst>
            </p:cNvPr>
            <p:cNvGrpSpPr/>
            <p:nvPr/>
          </p:nvGrpSpPr>
          <p:grpSpPr>
            <a:xfrm>
              <a:off x="4651127" y="2243051"/>
              <a:ext cx="896112" cy="788271"/>
              <a:chOff x="4651127" y="2243051"/>
              <a:chExt cx="896112" cy="788271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D96AC1B-31FA-413B-B2F5-17554F87F4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51127" y="2243051"/>
                <a:ext cx="896112" cy="788271"/>
              </a:xfrm>
              <a:prstGeom prst="ellipse">
                <a:avLst/>
              </a:prstGeom>
              <a:solidFill>
                <a:srgbClr val="3E4D62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46" name="Graphic 45" descr="Group of people">
                <a:extLst>
                  <a:ext uri="{FF2B5EF4-FFF2-40B4-BE49-F238E27FC236}">
                    <a16:creationId xmlns:a16="http://schemas.microsoft.com/office/drawing/2014/main" id="{FE56AAF4-598A-478D-8016-BF22322B4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780158" y="2332364"/>
                <a:ext cx="604467" cy="60446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26F49F5-BB18-45C8-8527-2A4DE5DE8E35}"/>
                </a:ext>
              </a:extLst>
            </p:cNvPr>
            <p:cNvGrpSpPr/>
            <p:nvPr/>
          </p:nvGrpSpPr>
          <p:grpSpPr>
            <a:xfrm>
              <a:off x="6673874" y="2165762"/>
              <a:ext cx="896112" cy="896112"/>
              <a:chOff x="5622270" y="2165762"/>
              <a:chExt cx="896112" cy="89611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61B98CB-D968-42DC-984F-A5426465FB48}"/>
                  </a:ext>
                </a:extLst>
              </p:cNvPr>
              <p:cNvSpPr/>
              <p:nvPr/>
            </p:nvSpPr>
            <p:spPr>
              <a:xfrm>
                <a:off x="5622270" y="2165762"/>
                <a:ext cx="896112" cy="896112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pic>
            <p:nvPicPr>
              <p:cNvPr id="44" name="Graphic 43" descr="Stopwatch">
                <a:extLst>
                  <a:ext uri="{FF2B5EF4-FFF2-40B4-BE49-F238E27FC236}">
                    <a16:creationId xmlns:a16="http://schemas.microsoft.com/office/drawing/2014/main" id="{CBEB31EB-37D4-4877-BA69-0EEB549CF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18795" y="2266126"/>
                <a:ext cx="685800" cy="685800"/>
              </a:xfrm>
              <a:prstGeom prst="rect">
                <a:avLst/>
              </a:prstGeom>
            </p:spPr>
          </p:pic>
        </p:grpSp>
        <p:sp>
          <p:nvSpPr>
            <p:cNvPr id="42" name="Plus Sign 41">
              <a:extLst>
                <a:ext uri="{FF2B5EF4-FFF2-40B4-BE49-F238E27FC236}">
                  <a16:creationId xmlns:a16="http://schemas.microsoft.com/office/drawing/2014/main" id="{42DEF16A-F8B9-4A27-B13C-F865DD4745FF}"/>
                </a:ext>
              </a:extLst>
            </p:cNvPr>
            <p:cNvSpPr/>
            <p:nvPr/>
          </p:nvSpPr>
          <p:spPr>
            <a:xfrm>
              <a:off x="5936462" y="2403284"/>
              <a:ext cx="481230" cy="502583"/>
            </a:xfrm>
            <a:prstGeom prst="mathPlus">
              <a:avLst/>
            </a:prstGeom>
            <a:solidFill>
              <a:srgbClr val="7C7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D09D7E-5DD9-4B36-8465-231A46E6E18E}"/>
              </a:ext>
            </a:extLst>
          </p:cNvPr>
          <p:cNvGrpSpPr/>
          <p:nvPr/>
        </p:nvGrpSpPr>
        <p:grpSpPr>
          <a:xfrm>
            <a:off x="442700" y="3429000"/>
            <a:ext cx="6724054" cy="1493860"/>
            <a:chOff x="1815752" y="2235992"/>
            <a:chExt cx="6724054" cy="149386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22D258-3287-44B0-90F0-896955658D8D}"/>
                </a:ext>
              </a:extLst>
            </p:cNvPr>
            <p:cNvGrpSpPr/>
            <p:nvPr/>
          </p:nvGrpSpPr>
          <p:grpSpPr>
            <a:xfrm>
              <a:off x="5299406" y="2235992"/>
              <a:ext cx="3026325" cy="897246"/>
              <a:chOff x="6511754" y="1294105"/>
              <a:chExt cx="3026325" cy="89724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B9DA47-589D-48C4-84CE-CDD086D7BED4}"/>
                  </a:ext>
                </a:extLst>
              </p:cNvPr>
              <p:cNvSpPr/>
              <p:nvPr/>
            </p:nvSpPr>
            <p:spPr>
              <a:xfrm>
                <a:off x="6511754" y="1294105"/>
                <a:ext cx="897246" cy="897246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6" name="Rectangle 15" descr="Lightbulb">
                <a:extLst>
                  <a:ext uri="{FF2B5EF4-FFF2-40B4-BE49-F238E27FC236}">
                    <a16:creationId xmlns:a16="http://schemas.microsoft.com/office/drawing/2014/main" id="{561668B0-93E2-4687-BD37-C18BBE44C8DF}"/>
                  </a:ext>
                </a:extLst>
              </p:cNvPr>
              <p:cNvSpPr/>
              <p:nvPr/>
            </p:nvSpPr>
            <p:spPr>
              <a:xfrm>
                <a:off x="6700175" y="1482526"/>
                <a:ext cx="520402" cy="520402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A31EDD6-027B-4697-B334-316CBFC19DBE}"/>
                  </a:ext>
                </a:extLst>
              </p:cNvPr>
              <p:cNvSpPr/>
              <p:nvPr/>
            </p:nvSpPr>
            <p:spPr>
              <a:xfrm>
                <a:off x="7423142" y="1294105"/>
                <a:ext cx="2114937" cy="897246"/>
              </a:xfrm>
              <a:custGeom>
                <a:avLst/>
                <a:gdLst>
                  <a:gd name="connsiteX0" fmla="*/ 0 w 2114937"/>
                  <a:gd name="connsiteY0" fmla="*/ 0 h 897246"/>
                  <a:gd name="connsiteX1" fmla="*/ 2114937 w 2114937"/>
                  <a:gd name="connsiteY1" fmla="*/ 0 h 897246"/>
                  <a:gd name="connsiteX2" fmla="*/ 2114937 w 2114937"/>
                  <a:gd name="connsiteY2" fmla="*/ 897246 h 897246"/>
                  <a:gd name="connsiteX3" fmla="*/ 0 w 2114937"/>
                  <a:gd name="connsiteY3" fmla="*/ 897246 h 897246"/>
                  <a:gd name="connsiteX4" fmla="*/ 0 w 2114937"/>
                  <a:gd name="connsiteY4" fmla="*/ 0 h 89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937" h="897246">
                    <a:moveTo>
                      <a:pt x="0" y="0"/>
                    </a:moveTo>
                    <a:lnTo>
                      <a:pt x="2114937" y="0"/>
                    </a:lnTo>
                    <a:lnTo>
                      <a:pt x="2114937" y="897246"/>
                    </a:lnTo>
                    <a:lnTo>
                      <a:pt x="0" y="8972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dirty="0">
                    <a:solidFill>
                      <a:srgbClr val="6B6B6B"/>
                    </a:solidFill>
                  </a:rPr>
                  <a:t>R</a:t>
                </a:r>
                <a:r>
                  <a:rPr lang="en-US" sz="1400" kern="1200" dirty="0">
                    <a:solidFill>
                      <a:srgbClr val="6B6B6B"/>
                    </a:solidFill>
                  </a:rPr>
                  <a:t>andom post generation feature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0C9090-9616-416A-9C59-9E4B467807D1}"/>
                </a:ext>
              </a:extLst>
            </p:cNvPr>
            <p:cNvGrpSpPr/>
            <p:nvPr/>
          </p:nvGrpSpPr>
          <p:grpSpPr>
            <a:xfrm>
              <a:off x="1815752" y="2235992"/>
              <a:ext cx="3073822" cy="897246"/>
              <a:chOff x="8066736" y="2734184"/>
              <a:chExt cx="3073822" cy="89724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CE7041-D97F-4C04-9187-5F6950B50963}"/>
                  </a:ext>
                </a:extLst>
              </p:cNvPr>
              <p:cNvSpPr/>
              <p:nvPr/>
            </p:nvSpPr>
            <p:spPr>
              <a:xfrm>
                <a:off x="8066736" y="2734184"/>
                <a:ext cx="897246" cy="897246"/>
              </a:xfrm>
              <a:prstGeom prst="ellipse">
                <a:avLst/>
              </a:prstGeom>
              <a:solidFill>
                <a:srgbClr val="3E4D62"/>
              </a:solidFill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</p:sp>
          <p:sp>
            <p:nvSpPr>
              <p:cNvPr id="19" name="Rectangle 18" descr="Moustache Face with Solid Fill">
                <a:extLst>
                  <a:ext uri="{FF2B5EF4-FFF2-40B4-BE49-F238E27FC236}">
                    <a16:creationId xmlns:a16="http://schemas.microsoft.com/office/drawing/2014/main" id="{9EB1E431-6697-48E5-A7A6-FE684980BF1C}"/>
                  </a:ext>
                </a:extLst>
              </p:cNvPr>
              <p:cNvSpPr/>
              <p:nvPr/>
            </p:nvSpPr>
            <p:spPr>
              <a:xfrm>
                <a:off x="8255158" y="2922605"/>
                <a:ext cx="520402" cy="520402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8E35536-F429-45D5-A0A9-91966E0225AC}"/>
                  </a:ext>
                </a:extLst>
              </p:cNvPr>
              <p:cNvSpPr/>
              <p:nvPr/>
            </p:nvSpPr>
            <p:spPr>
              <a:xfrm>
                <a:off x="9025621" y="2734184"/>
                <a:ext cx="2114937" cy="897246"/>
              </a:xfrm>
              <a:custGeom>
                <a:avLst/>
                <a:gdLst>
                  <a:gd name="connsiteX0" fmla="*/ 0 w 2114937"/>
                  <a:gd name="connsiteY0" fmla="*/ 0 h 897246"/>
                  <a:gd name="connsiteX1" fmla="*/ 2114937 w 2114937"/>
                  <a:gd name="connsiteY1" fmla="*/ 0 h 897246"/>
                  <a:gd name="connsiteX2" fmla="*/ 2114937 w 2114937"/>
                  <a:gd name="connsiteY2" fmla="*/ 897246 h 897246"/>
                  <a:gd name="connsiteX3" fmla="*/ 0 w 2114937"/>
                  <a:gd name="connsiteY3" fmla="*/ 897246 h 897246"/>
                  <a:gd name="connsiteX4" fmla="*/ 0 w 2114937"/>
                  <a:gd name="connsiteY4" fmla="*/ 0 h 89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937" h="897246">
                    <a:moveTo>
                      <a:pt x="0" y="0"/>
                    </a:moveTo>
                    <a:lnTo>
                      <a:pt x="2114937" y="0"/>
                    </a:lnTo>
                    <a:lnTo>
                      <a:pt x="2114937" y="897246"/>
                    </a:lnTo>
                    <a:lnTo>
                      <a:pt x="0" y="8972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dirty="0">
                    <a:solidFill>
                      <a:srgbClr val="6B6B6B"/>
                    </a:solidFill>
                  </a:rPr>
                  <a:t>Predict virality of new craigslist posts</a:t>
                </a:r>
                <a:endParaRPr lang="en-US" sz="1400" kern="1200" dirty="0">
                  <a:solidFill>
                    <a:srgbClr val="6B6B6B"/>
                  </a:solidFill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A68DAF-2504-4B6E-9245-99E8C9897B54}"/>
                </a:ext>
              </a:extLst>
            </p:cNvPr>
            <p:cNvSpPr txBox="1"/>
            <p:nvPr/>
          </p:nvSpPr>
          <p:spPr>
            <a:xfrm>
              <a:off x="1866111" y="3184295"/>
              <a:ext cx="3284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rgbClr val="6B6B6B"/>
                  </a:solidFill>
                </a:rPr>
                <a:t>Funny Post </a:t>
              </a:r>
              <a:r>
                <a:rPr lang="en-US" sz="1400" dirty="0">
                  <a:solidFill>
                    <a:srgbClr val="6B6B6B"/>
                  </a:solidFill>
                  <a:sym typeface="Wingdings" pitchFamily="2" charset="2"/>
                </a:rPr>
                <a:t> </a:t>
              </a:r>
              <a:r>
                <a:rPr lang="en-US" sz="1400" dirty="0">
                  <a:solidFill>
                    <a:srgbClr val="6B6B6B"/>
                  </a:solidFill>
                </a:rPr>
                <a:t>more people to the website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36E43F-75E7-4E88-8A54-CF35E459CA7E}"/>
                </a:ext>
              </a:extLst>
            </p:cNvPr>
            <p:cNvSpPr txBox="1"/>
            <p:nvPr/>
          </p:nvSpPr>
          <p:spPr>
            <a:xfrm>
              <a:off x="5255192" y="3206632"/>
              <a:ext cx="3284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rgbClr val="6B6B6B"/>
                  </a:solidFill>
                </a:rPr>
                <a:t>Add button ‘cool’ posting </a:t>
              </a:r>
              <a:r>
                <a:rPr lang="en-US" sz="1400" dirty="0">
                  <a:solidFill>
                    <a:srgbClr val="6B6B6B"/>
                  </a:solidFill>
                  <a:sym typeface="Wingdings" pitchFamily="2" charset="2"/>
                </a:rPr>
                <a:t></a:t>
              </a:r>
              <a:r>
                <a:rPr lang="en-US" sz="1400" dirty="0">
                  <a:solidFill>
                    <a:srgbClr val="6B6B6B"/>
                  </a:solidFill>
                </a:rPr>
                <a:t> increases user spend time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73CCD0F-E226-48CE-ABED-4438855A52BD}"/>
              </a:ext>
            </a:extLst>
          </p:cNvPr>
          <p:cNvSpPr txBox="1"/>
          <p:nvPr/>
        </p:nvSpPr>
        <p:spPr>
          <a:xfrm>
            <a:off x="735304" y="5225783"/>
            <a:ext cx="11213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venir Next LT Pro Light" panose="020B0304020202020204" pitchFamily="34" charset="0"/>
              </a:rPr>
              <a:t>Our model can be used to generate </a:t>
            </a:r>
          </a:p>
          <a:p>
            <a:pPr algn="r"/>
            <a:r>
              <a:rPr lang="en-US" sz="2400" b="1" dirty="0">
                <a:solidFill>
                  <a:schemeClr val="accent2"/>
                </a:solidFill>
                <a:latin typeface="Avenir Next LT Pro Light" panose="020B0304020202020204" pitchFamily="34" charset="0"/>
              </a:rPr>
              <a:t>personalized recommendations </a:t>
            </a:r>
            <a:endParaRPr lang="en-US" sz="2000" b="1" dirty="0">
              <a:solidFill>
                <a:schemeClr val="accent2"/>
              </a:solidFill>
              <a:latin typeface="Avenir Next LT Pro Light" panose="020B0304020202020204" pitchFamily="34" charset="0"/>
            </a:endParaRPr>
          </a:p>
          <a:p>
            <a:pPr algn="r"/>
            <a:r>
              <a:rPr lang="en-US" sz="2000" dirty="0">
                <a:latin typeface="Avenir Next LT Pro Light" panose="020B0304020202020204" pitchFamily="34" charset="0"/>
              </a:rPr>
              <a:t>when trained on data of posts visited by any user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1BD675-17B7-48CC-95F0-9CBC4B4C1E81}"/>
              </a:ext>
            </a:extLst>
          </p:cNvPr>
          <p:cNvSpPr txBox="1"/>
          <p:nvPr/>
        </p:nvSpPr>
        <p:spPr>
          <a:xfrm>
            <a:off x="353018" y="1539621"/>
            <a:ext cx="5901744" cy="80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venir Next LT Pro Light" panose="020B0304020202020204" pitchFamily="34" charset="0"/>
              </a:rPr>
              <a:t>In the future, if craigslist decides to show ads, the </a:t>
            </a:r>
          </a:p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venir Next LT Pro Light" panose="020B0304020202020204" pitchFamily="34" charset="0"/>
              </a:rPr>
              <a:t>website could earn </a:t>
            </a:r>
            <a:r>
              <a:rPr lang="en-US" sz="2400" b="1" dirty="0">
                <a:solidFill>
                  <a:schemeClr val="accent2"/>
                </a:solidFill>
                <a:latin typeface="Avenir Next LT Pro Light" panose="020B0304020202020204" pitchFamily="34" charset="0"/>
              </a:rPr>
              <a:t>$150mn</a:t>
            </a:r>
            <a:r>
              <a:rPr lang="en-US" sz="2400" b="1" baseline="30000" dirty="0">
                <a:solidFill>
                  <a:schemeClr val="accent2"/>
                </a:solidFill>
                <a:latin typeface="Avenir Next LT Pro Light" panose="020B0304020202020204" pitchFamily="34" charset="0"/>
              </a:rPr>
              <a:t>1</a:t>
            </a:r>
            <a:r>
              <a:rPr lang="en-US" sz="2000" dirty="0">
                <a:solidFill>
                  <a:schemeClr val="accent2"/>
                </a:solidFill>
                <a:latin typeface="Avenir Next LT Pro Light" panose="020B0304020202020204" pitchFamily="34" charset="0"/>
              </a:rPr>
              <a:t> </a:t>
            </a:r>
            <a:r>
              <a:rPr lang="en-US" sz="2000" dirty="0">
                <a:latin typeface="Avenir Next LT Pro Light" panose="020B0304020202020204" pitchFamily="34" charset="0"/>
              </a:rPr>
              <a:t>in revenue.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E605B-98D5-4F1D-B691-3A52D089BDE5}"/>
              </a:ext>
            </a:extLst>
          </p:cNvPr>
          <p:cNvSpPr txBox="1"/>
          <p:nvPr/>
        </p:nvSpPr>
        <p:spPr>
          <a:xfrm>
            <a:off x="10128344" y="6642556"/>
            <a:ext cx="21419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1 - </a:t>
            </a:r>
            <a:r>
              <a:rPr lang="en-US" sz="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https://www.rank2traffic.com/craigslist.org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802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AF7F88E-4CC1-D94C-9A06-AA122BE3C566}"/>
              </a:ext>
            </a:extLst>
          </p:cNvPr>
          <p:cNvSpPr/>
          <p:nvPr/>
        </p:nvSpPr>
        <p:spPr>
          <a:xfrm>
            <a:off x="3340442" y="2300655"/>
            <a:ext cx="4942662" cy="4893334"/>
          </a:xfrm>
          <a:prstGeom prst="blockArc">
            <a:avLst/>
          </a:prstGeom>
          <a:solidFill>
            <a:srgbClr val="ED7D3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CA92EA2-1A46-5342-A234-B898ADB764D2}"/>
              </a:ext>
            </a:extLst>
          </p:cNvPr>
          <p:cNvSpPr/>
          <p:nvPr/>
        </p:nvSpPr>
        <p:spPr>
          <a:xfrm>
            <a:off x="3340442" y="2309839"/>
            <a:ext cx="4942662" cy="4893334"/>
          </a:xfrm>
          <a:prstGeom prst="blockArc">
            <a:avLst>
              <a:gd name="adj1" fmla="val 21575443"/>
              <a:gd name="adj2" fmla="val 0"/>
              <a:gd name="adj3" fmla="val 25000"/>
            </a:avLst>
          </a:prstGeom>
          <a:solidFill>
            <a:srgbClr val="01488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A5FDE6-BFF1-CC47-9544-8FBF73721DB2}"/>
              </a:ext>
            </a:extLst>
          </p:cNvPr>
          <p:cNvSpPr/>
          <p:nvPr/>
        </p:nvSpPr>
        <p:spPr>
          <a:xfrm rot="3123981">
            <a:off x="5605263" y="3311136"/>
            <a:ext cx="1620580" cy="2249355"/>
          </a:xfrm>
          <a:custGeom>
            <a:avLst/>
            <a:gdLst>
              <a:gd name="connsiteX0" fmla="*/ 1079315 w 1079315"/>
              <a:gd name="connsiteY0" fmla="*/ 0 h 1513184"/>
              <a:gd name="connsiteX1" fmla="*/ 610314 w 1079315"/>
              <a:gd name="connsiteY1" fmla="*/ 877178 h 1513184"/>
              <a:gd name="connsiteX2" fmla="*/ 624392 w 1079315"/>
              <a:gd name="connsiteY2" fmla="*/ 888793 h 1513184"/>
              <a:gd name="connsiteX3" fmla="*/ 731520 w 1079315"/>
              <a:gd name="connsiteY3" fmla="*/ 1147424 h 1513184"/>
              <a:gd name="connsiteX4" fmla="*/ 365760 w 1079315"/>
              <a:gd name="connsiteY4" fmla="*/ 1513184 h 1513184"/>
              <a:gd name="connsiteX5" fmla="*/ 0 w 1079315"/>
              <a:gd name="connsiteY5" fmla="*/ 1147424 h 1513184"/>
              <a:gd name="connsiteX6" fmla="*/ 365760 w 1079315"/>
              <a:gd name="connsiteY6" fmla="*/ 781664 h 1513184"/>
              <a:gd name="connsiteX7" fmla="*/ 439474 w 1079315"/>
              <a:gd name="connsiteY7" fmla="*/ 789095 h 1513184"/>
              <a:gd name="connsiteX8" fmla="*/ 498981 w 1079315"/>
              <a:gd name="connsiteY8" fmla="*/ 807567 h 1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9315" h="1513184">
                <a:moveTo>
                  <a:pt x="1079315" y="0"/>
                </a:moveTo>
                <a:lnTo>
                  <a:pt x="610314" y="877178"/>
                </a:lnTo>
                <a:lnTo>
                  <a:pt x="624392" y="888793"/>
                </a:lnTo>
                <a:cubicBezTo>
                  <a:pt x="690581" y="954982"/>
                  <a:pt x="731520" y="1046422"/>
                  <a:pt x="731520" y="1147424"/>
                </a:cubicBezTo>
                <a:cubicBezTo>
                  <a:pt x="731520" y="1349428"/>
                  <a:pt x="567764" y="1513184"/>
                  <a:pt x="365760" y="1513184"/>
                </a:cubicBezTo>
                <a:cubicBezTo>
                  <a:pt x="163756" y="1513184"/>
                  <a:pt x="0" y="1349428"/>
                  <a:pt x="0" y="1147424"/>
                </a:cubicBezTo>
                <a:cubicBezTo>
                  <a:pt x="0" y="945420"/>
                  <a:pt x="163756" y="781664"/>
                  <a:pt x="365760" y="781664"/>
                </a:cubicBezTo>
                <a:cubicBezTo>
                  <a:pt x="391011" y="781664"/>
                  <a:pt x="415663" y="784223"/>
                  <a:pt x="439474" y="789095"/>
                </a:cubicBezTo>
                <a:lnTo>
                  <a:pt x="498981" y="80756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B2D9C-CAD8-8D4E-A3DF-A862652FE5BC}"/>
              </a:ext>
            </a:extLst>
          </p:cNvPr>
          <p:cNvSpPr txBox="1"/>
          <p:nvPr/>
        </p:nvSpPr>
        <p:spPr>
          <a:xfrm>
            <a:off x="1280247" y="3734616"/>
            <a:ext cx="390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Objectives</a:t>
            </a:r>
          </a:p>
          <a:p>
            <a:pPr defTabSz="1117560"/>
            <a:endParaRPr lang="en-US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7CF74-E01F-644C-A1F8-9B4A6987096B}"/>
              </a:ext>
            </a:extLst>
          </p:cNvPr>
          <p:cNvSpPr txBox="1"/>
          <p:nvPr/>
        </p:nvSpPr>
        <p:spPr>
          <a:xfrm>
            <a:off x="5183768" y="1775079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1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C9E0A-BCC2-C846-A206-7B7995B061FD}"/>
              </a:ext>
            </a:extLst>
          </p:cNvPr>
          <p:cNvSpPr txBox="1"/>
          <p:nvPr/>
        </p:nvSpPr>
        <p:spPr>
          <a:xfrm>
            <a:off x="2427822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Recommendation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F34FA-2437-3B40-AB61-B88DFF43745A}"/>
              </a:ext>
            </a:extLst>
          </p:cNvPr>
          <p:cNvSpPr txBox="1"/>
          <p:nvPr/>
        </p:nvSpPr>
        <p:spPr>
          <a:xfrm>
            <a:off x="8391538" y="4009100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Timeline and Risk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3538A-B5D0-2B47-822B-9F0E09F6EFE0}"/>
              </a:ext>
            </a:extLst>
          </p:cNvPr>
          <p:cNvSpPr txBox="1"/>
          <p:nvPr/>
        </p:nvSpPr>
        <p:spPr>
          <a:xfrm>
            <a:off x="7528006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2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ACD51D-DA52-4844-AF88-925D4CD8D1DA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BCCBDD-05FA-417F-A781-682DFDC10F4F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1C0C1-697C-4690-BBDD-C48D10351786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34336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2B9E293-F336-4D31-9FB7-A65DF4D5E85C}"/>
              </a:ext>
            </a:extLst>
          </p:cNvPr>
          <p:cNvGrpSpPr/>
          <p:nvPr/>
        </p:nvGrpSpPr>
        <p:grpSpPr>
          <a:xfrm>
            <a:off x="4212260" y="3109346"/>
            <a:ext cx="3512024" cy="2640989"/>
            <a:chOff x="4212260" y="3109346"/>
            <a:chExt cx="3512024" cy="2640989"/>
          </a:xfrm>
        </p:grpSpPr>
        <p:graphicFrame>
          <p:nvGraphicFramePr>
            <p:cNvPr id="72" name="Chart 71">
              <a:extLst>
                <a:ext uri="{FF2B5EF4-FFF2-40B4-BE49-F238E27FC236}">
                  <a16:creationId xmlns:a16="http://schemas.microsoft.com/office/drawing/2014/main" id="{3C316A8A-9A34-8F46-985F-2080C80719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51573941"/>
                </p:ext>
              </p:extLst>
            </p:nvPr>
          </p:nvGraphicFramePr>
          <p:xfrm>
            <a:off x="4212260" y="3109346"/>
            <a:ext cx="3512024" cy="26409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92" name="Graphic 91" descr="Database">
              <a:extLst>
                <a:ext uri="{FF2B5EF4-FFF2-40B4-BE49-F238E27FC236}">
                  <a16:creationId xmlns:a16="http://schemas.microsoft.com/office/drawing/2014/main" id="{9CE716CB-4B64-FF43-9119-A3D742E7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11072" y="3939057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Project Execution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3EF911-2241-4D34-8C8F-5880D409D1AB}"/>
              </a:ext>
            </a:extLst>
          </p:cNvPr>
          <p:cNvGrpSpPr/>
          <p:nvPr/>
        </p:nvGrpSpPr>
        <p:grpSpPr>
          <a:xfrm>
            <a:off x="2343989" y="1310265"/>
            <a:ext cx="3254185" cy="1263921"/>
            <a:chOff x="3744185" y="1113386"/>
            <a:chExt cx="3921478" cy="1263921"/>
          </a:xfrm>
        </p:grpSpPr>
        <p:sp>
          <p:nvSpPr>
            <p:cNvPr id="82" name="Rounded Rectangle 84">
              <a:extLst>
                <a:ext uri="{FF2B5EF4-FFF2-40B4-BE49-F238E27FC236}">
                  <a16:creationId xmlns:a16="http://schemas.microsoft.com/office/drawing/2014/main" id="{DBBD54F7-336F-CB44-9184-BC516B59C81C}"/>
                </a:ext>
              </a:extLst>
            </p:cNvPr>
            <p:cNvSpPr/>
            <p:nvPr/>
          </p:nvSpPr>
          <p:spPr>
            <a:xfrm>
              <a:off x="3744185" y="1113386"/>
              <a:ext cx="3768513" cy="1263921"/>
            </a:xfrm>
            <a:prstGeom prst="roundRect">
              <a:avLst>
                <a:gd name="adj" fmla="val 10178"/>
              </a:avLst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noAutofit/>
            </a:bodyPr>
            <a:lstStyle/>
            <a:p>
              <a:pPr algn="ctr"/>
              <a:endParaRPr lang="en-US" sz="1400" err="1">
                <a:solidFill>
                  <a:schemeClr val="tx2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63AEEDB-ACFF-2543-BA9C-B8DA8F226C5E}"/>
                </a:ext>
              </a:extLst>
            </p:cNvPr>
            <p:cNvSpPr/>
            <p:nvPr/>
          </p:nvSpPr>
          <p:spPr>
            <a:xfrm>
              <a:off x="3897150" y="1161552"/>
              <a:ext cx="3768513" cy="1210083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PROCESSES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Amusing post recommender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Mature content filter across website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4F4720-EB01-4CBA-89A7-9917E6B04A2D}"/>
              </a:ext>
            </a:extLst>
          </p:cNvPr>
          <p:cNvGrpSpPr/>
          <p:nvPr/>
        </p:nvGrpSpPr>
        <p:grpSpPr>
          <a:xfrm>
            <a:off x="974084" y="5082503"/>
            <a:ext cx="3200400" cy="1483362"/>
            <a:chOff x="1056123" y="4702845"/>
            <a:chExt cx="2834640" cy="1729821"/>
          </a:xfrm>
        </p:grpSpPr>
        <p:sp>
          <p:nvSpPr>
            <p:cNvPr id="84" name="Rounded Rectangle 86">
              <a:extLst>
                <a:ext uri="{FF2B5EF4-FFF2-40B4-BE49-F238E27FC236}">
                  <a16:creationId xmlns:a16="http://schemas.microsoft.com/office/drawing/2014/main" id="{CE68B673-80E5-0A43-B65D-3C88C2662DF7}"/>
                </a:ext>
              </a:extLst>
            </p:cNvPr>
            <p:cNvSpPr/>
            <p:nvPr/>
          </p:nvSpPr>
          <p:spPr>
            <a:xfrm>
              <a:off x="1056123" y="4702845"/>
              <a:ext cx="2834640" cy="1729821"/>
            </a:xfrm>
            <a:prstGeom prst="roundRect">
              <a:avLst>
                <a:gd name="adj" fmla="val 10178"/>
              </a:avLst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400" err="1">
                <a:solidFill>
                  <a:schemeClr val="tx2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8D4B8DF-B9DF-8547-AF69-0105AF4422B4}"/>
                </a:ext>
              </a:extLst>
            </p:cNvPr>
            <p:cNvSpPr/>
            <p:nvPr/>
          </p:nvSpPr>
          <p:spPr>
            <a:xfrm>
              <a:off x="1123308" y="4760613"/>
              <a:ext cx="2743200" cy="1665783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PEOPLE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Website design to reduce confusion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New feature to retain users for longer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6C8AD6-A1FB-4A4C-8278-8310AE490317}"/>
              </a:ext>
            </a:extLst>
          </p:cNvPr>
          <p:cNvGrpSpPr/>
          <p:nvPr/>
        </p:nvGrpSpPr>
        <p:grpSpPr>
          <a:xfrm>
            <a:off x="7636169" y="5082156"/>
            <a:ext cx="3343529" cy="1689721"/>
            <a:chOff x="7636169" y="4665299"/>
            <a:chExt cx="3343529" cy="1689721"/>
          </a:xfrm>
        </p:grpSpPr>
        <p:sp>
          <p:nvSpPr>
            <p:cNvPr id="85" name="Rounded Rectangle 88">
              <a:extLst>
                <a:ext uri="{FF2B5EF4-FFF2-40B4-BE49-F238E27FC236}">
                  <a16:creationId xmlns:a16="http://schemas.microsoft.com/office/drawing/2014/main" id="{DB80FD01-4FD3-E746-BD5D-31410FA60E54}"/>
                </a:ext>
              </a:extLst>
            </p:cNvPr>
            <p:cNvSpPr/>
            <p:nvPr/>
          </p:nvSpPr>
          <p:spPr>
            <a:xfrm>
              <a:off x="7636169" y="4665299"/>
              <a:ext cx="3200400" cy="1325880"/>
            </a:xfrm>
            <a:prstGeom prst="roundRect">
              <a:avLst>
                <a:gd name="adj" fmla="val 10178"/>
              </a:avLst>
            </a:prstGeom>
            <a:solidFill>
              <a:srgbClr val="A6A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en-US" sz="1400" err="1">
                <a:solidFill>
                  <a:schemeClr val="tx2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1D2B1D6-FB2B-5341-B73D-2BE6C4933EB7}"/>
                </a:ext>
              </a:extLst>
            </p:cNvPr>
            <p:cNvSpPr/>
            <p:nvPr/>
          </p:nvSpPr>
          <p:spPr>
            <a:xfrm>
              <a:off x="7681889" y="4759506"/>
              <a:ext cx="3297809" cy="159551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TECHNOLOGY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Machine learning models to learn what makes a post go viral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NLP to identify mature content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4CE325-16F4-418C-B4B7-244C19C62A55}"/>
              </a:ext>
            </a:extLst>
          </p:cNvPr>
          <p:cNvGrpSpPr/>
          <p:nvPr/>
        </p:nvGrpSpPr>
        <p:grpSpPr>
          <a:xfrm>
            <a:off x="5462663" y="2778548"/>
            <a:ext cx="822960" cy="822960"/>
            <a:chOff x="5462663" y="2778548"/>
            <a:chExt cx="822960" cy="82296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03A158-6A57-FB42-85F0-DE5B28ABF5CC}"/>
                </a:ext>
              </a:extLst>
            </p:cNvPr>
            <p:cNvGrpSpPr>
              <a:grpSpLocks noChangeAspect="1"/>
            </p:cNvGrpSpPr>
            <p:nvPr/>
          </p:nvGrpSpPr>
          <p:grpSpPr>
            <a:xfrm rot="16842804">
              <a:off x="5462663" y="2778548"/>
              <a:ext cx="822960" cy="822960"/>
              <a:chOff x="7606853" y="246063"/>
              <a:chExt cx="896937" cy="896937"/>
            </a:xfrm>
            <a:solidFill>
              <a:schemeClr val="accent2"/>
            </a:solidFill>
          </p:grpSpPr>
          <p:sp>
            <p:nvSpPr>
              <p:cNvPr id="74" name="Teardrop 73">
                <a:extLst>
                  <a:ext uri="{FF2B5EF4-FFF2-40B4-BE49-F238E27FC236}">
                    <a16:creationId xmlns:a16="http://schemas.microsoft.com/office/drawing/2014/main" id="{C2423336-6BD6-5747-9D54-4FE5D201BBD6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628FABC-331B-3340-B026-7552B5F28966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88" name="Graphic 87" descr="Circles with arrows">
              <a:extLst>
                <a:ext uri="{FF2B5EF4-FFF2-40B4-BE49-F238E27FC236}">
                  <a16:creationId xmlns:a16="http://schemas.microsoft.com/office/drawing/2014/main" id="{C5F381C3-D123-BC42-9E8B-310A5B0B5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93902" y="2925032"/>
              <a:ext cx="567772" cy="56777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46382-22E8-4D79-9C58-4B9AF30AFF30}"/>
              </a:ext>
            </a:extLst>
          </p:cNvPr>
          <p:cNvGrpSpPr/>
          <p:nvPr/>
        </p:nvGrpSpPr>
        <p:grpSpPr>
          <a:xfrm>
            <a:off x="6602641" y="4720139"/>
            <a:ext cx="822960" cy="822960"/>
            <a:chOff x="6602641" y="4720139"/>
            <a:chExt cx="822960" cy="82296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5639145-FABF-F84C-B416-47F60A6DE045}"/>
                </a:ext>
              </a:extLst>
            </p:cNvPr>
            <p:cNvGrpSpPr>
              <a:grpSpLocks noChangeAspect="1"/>
            </p:cNvGrpSpPr>
            <p:nvPr/>
          </p:nvGrpSpPr>
          <p:grpSpPr>
            <a:xfrm rot="4776862">
              <a:off x="6602641" y="4720139"/>
              <a:ext cx="822960" cy="822960"/>
              <a:chOff x="7606853" y="246063"/>
              <a:chExt cx="896937" cy="896937"/>
            </a:xfrm>
            <a:solidFill>
              <a:srgbClr val="A6A6A6"/>
            </a:solidFill>
          </p:grpSpPr>
          <p:sp>
            <p:nvSpPr>
              <p:cNvPr id="80" name="Teardrop 79">
                <a:extLst>
                  <a:ext uri="{FF2B5EF4-FFF2-40B4-BE49-F238E27FC236}">
                    <a16:creationId xmlns:a16="http://schemas.microsoft.com/office/drawing/2014/main" id="{9D0D6952-A4C4-7747-8897-5AE8F5832CE4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D2B55B3-BDBF-BD41-945F-E77320B3C297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89" name="Graphic 88" descr="Research">
              <a:extLst>
                <a:ext uri="{FF2B5EF4-FFF2-40B4-BE49-F238E27FC236}">
                  <a16:creationId xmlns:a16="http://schemas.microsoft.com/office/drawing/2014/main" id="{5CAAF0FD-AF78-CF40-B10A-AF6771E3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54123" y="4864630"/>
              <a:ext cx="516155" cy="5161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989F3-1D46-42AB-8046-971C592BCA69}"/>
              </a:ext>
            </a:extLst>
          </p:cNvPr>
          <p:cNvGrpSpPr/>
          <p:nvPr/>
        </p:nvGrpSpPr>
        <p:grpSpPr>
          <a:xfrm>
            <a:off x="4470913" y="4667747"/>
            <a:ext cx="822960" cy="822960"/>
            <a:chOff x="4132451" y="4842740"/>
            <a:chExt cx="822960" cy="82296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BDCB579-2EA9-B741-99C8-2C0CB6718AEE}"/>
                </a:ext>
              </a:extLst>
            </p:cNvPr>
            <p:cNvGrpSpPr>
              <a:grpSpLocks noChangeAspect="1"/>
            </p:cNvGrpSpPr>
            <p:nvPr/>
          </p:nvGrpSpPr>
          <p:grpSpPr>
            <a:xfrm rot="11700000">
              <a:off x="4132451" y="4842740"/>
              <a:ext cx="822960" cy="822960"/>
              <a:chOff x="7606853" y="246063"/>
              <a:chExt cx="896937" cy="896937"/>
            </a:xfrm>
            <a:solidFill>
              <a:schemeClr val="tx2">
                <a:alpha val="50196"/>
              </a:schemeClr>
            </a:solidFill>
          </p:grpSpPr>
          <p:sp>
            <p:nvSpPr>
              <p:cNvPr id="77" name="Teardrop 76">
                <a:extLst>
                  <a:ext uri="{FF2B5EF4-FFF2-40B4-BE49-F238E27FC236}">
                    <a16:creationId xmlns:a16="http://schemas.microsoft.com/office/drawing/2014/main" id="{41DB81FD-95E7-BE47-B18A-67144459C759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C0D6344-646A-924B-B497-B03F1DBD2F59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90" name="Graphic 89" descr="Office worker">
              <a:extLst>
                <a:ext uri="{FF2B5EF4-FFF2-40B4-BE49-F238E27FC236}">
                  <a16:creationId xmlns:a16="http://schemas.microsoft.com/office/drawing/2014/main" id="{D476EFD0-44E4-E54F-B219-4CAB44C4E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27519" y="4906545"/>
              <a:ext cx="624548" cy="624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5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32C4DB01-FF4E-2443-9632-38EDFFF66D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97140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32C4DB01-FF4E-2443-9632-38EDFFF66D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242203D-4936-004C-8E44-BDACFC5886B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en-US" sz="3200" b="1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10AA1-D904-4578-B940-48098F91670A}"/>
              </a:ext>
            </a:extLst>
          </p:cNvPr>
          <p:cNvSpPr/>
          <p:nvPr/>
        </p:nvSpPr>
        <p:spPr>
          <a:xfrm>
            <a:off x="0" y="3478381"/>
            <a:ext cx="12192000" cy="337961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0468" y="893851"/>
            <a:ext cx="9449316" cy="1500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cap="none" spc="0" dirty="0"/>
              <a:t>Automate Identification</a:t>
            </a:r>
            <a:r>
              <a:rPr lang="en-US" sz="3200" b="1" dirty="0"/>
              <a:t> of </a:t>
            </a:r>
            <a:r>
              <a:rPr lang="en-US" sz="3200" b="1" cap="none" spc="0" dirty="0"/>
              <a:t>‘Best of Craigslist’ posts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7783" y="3521570"/>
            <a:ext cx="5095650" cy="42539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404 Error Name Not Found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CF83C39-7183-40A4-B82A-E5F0C864AEFE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977854" y="4056296"/>
            <a:ext cx="1600097" cy="21329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544756-FF0B-44A6-B555-04025CF7EF0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t="1507"/>
          <a:stretch/>
        </p:blipFill>
        <p:spPr>
          <a:xfrm>
            <a:off x="5295901" y="4056296"/>
            <a:ext cx="1600097" cy="2132989"/>
          </a:xfrm>
          <a:prstGeom prst="rect">
            <a:avLst/>
          </a:prstGeom>
        </p:spPr>
      </p:pic>
      <p:pic>
        <p:nvPicPr>
          <p:cNvPr id="4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47DE4AE2-79C7-400F-8E4E-F13454D7E06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 b="6481"/>
          <a:stretch/>
        </p:blipFill>
        <p:spPr>
          <a:xfrm>
            <a:off x="9931993" y="4056296"/>
            <a:ext cx="1600200" cy="2127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511D37-5590-4534-90A4-BC404AA9B518}"/>
              </a:ext>
            </a:extLst>
          </p:cNvPr>
          <p:cNvSpPr/>
          <p:nvPr/>
        </p:nvSpPr>
        <p:spPr>
          <a:xfrm>
            <a:off x="13428" y="3384699"/>
            <a:ext cx="12155431" cy="9368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687D1-CD31-4632-8ACB-BEB84D7E2B6A}"/>
              </a:ext>
            </a:extLst>
          </p:cNvPr>
          <p:cNvSpPr txBox="1"/>
          <p:nvPr/>
        </p:nvSpPr>
        <p:spPr>
          <a:xfrm>
            <a:off x="3050306" y="6274373"/>
            <a:ext cx="14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Samir Husain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A558F-503F-4F04-B224-928FE6F6562D}"/>
              </a:ext>
            </a:extLst>
          </p:cNvPr>
          <p:cNvSpPr txBox="1"/>
          <p:nvPr/>
        </p:nvSpPr>
        <p:spPr>
          <a:xfrm>
            <a:off x="439887" y="6278739"/>
            <a:ext cx="20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Pranay Khandelwal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B7B1B-5AC0-4AC9-B6FA-44F7431EF2E3}"/>
              </a:ext>
            </a:extLst>
          </p:cNvPr>
          <p:cNvSpPr txBox="1"/>
          <p:nvPr/>
        </p:nvSpPr>
        <p:spPr>
          <a:xfrm>
            <a:off x="5477139" y="6274373"/>
            <a:ext cx="122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Roli Gupta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5E3A70-DA4F-45EF-B86C-4AC284DC848E}"/>
              </a:ext>
            </a:extLst>
          </p:cNvPr>
          <p:cNvSpPr txBox="1"/>
          <p:nvPr/>
        </p:nvSpPr>
        <p:spPr>
          <a:xfrm>
            <a:off x="7394028" y="6274373"/>
            <a:ext cx="20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Arun Ramakrishnan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C13F6-02F3-48A5-B4EE-2346F5956045}"/>
              </a:ext>
            </a:extLst>
          </p:cNvPr>
          <p:cNvSpPr txBox="1"/>
          <p:nvPr/>
        </p:nvSpPr>
        <p:spPr>
          <a:xfrm>
            <a:off x="9590053" y="6274373"/>
            <a:ext cx="22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Shreeansh Priyadarshi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062855E-E196-431E-BED7-1B8C4B137F59}"/>
              </a:ext>
            </a:extLst>
          </p:cNvPr>
          <p:cNvSpPr txBox="1">
            <a:spLocks/>
          </p:cNvSpPr>
          <p:nvPr/>
        </p:nvSpPr>
        <p:spPr>
          <a:xfrm>
            <a:off x="4208571" y="2097904"/>
            <a:ext cx="3765144" cy="96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Prepared for Craigslist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December 4, 2019</a:t>
            </a:r>
          </a:p>
        </p:txBody>
      </p:sp>
      <p:pic>
        <p:nvPicPr>
          <p:cNvPr id="13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289C205-C11A-42AB-ACF1-79603C805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07" y="4056296"/>
            <a:ext cx="1600097" cy="2132989"/>
          </a:xfrm>
          <a:prstGeom prst="rect">
            <a:avLst/>
          </a:prstGeom>
        </p:spPr>
      </p:pic>
      <p:pic>
        <p:nvPicPr>
          <p:cNvPr id="33796" name="Picture 4" descr="https://i2.wp.com/noblepawnbroker.com/wp-content/uploads/2019/02/craigslist-logo-transparent.png?fit=300%2C225&amp;ssl=1">
            <a:extLst>
              <a:ext uri="{FF2B5EF4-FFF2-40B4-BE49-F238E27FC236}">
                <a16:creationId xmlns:a16="http://schemas.microsoft.com/office/drawing/2014/main" id="{B36194E2-7A28-4903-8858-C9572B80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4" y="-104106"/>
            <a:ext cx="1885098" cy="141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4B9919-0FAD-4C00-9D23-34E68E56C32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220" t="14513" r="29026" b="30043"/>
          <a:stretch/>
        </p:blipFill>
        <p:spPr>
          <a:xfrm>
            <a:off x="7613948" y="4056296"/>
            <a:ext cx="1600097" cy="2127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97E04-256C-42AE-B897-BDA3465141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5099" y="14201"/>
            <a:ext cx="1295517" cy="12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9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Risk and Risk mitigation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01E54B4-E0B0-5B45-8107-356352F28AAE}"/>
              </a:ext>
            </a:extLst>
          </p:cNvPr>
          <p:cNvSpPr>
            <a:spLocks noEditPoints="1"/>
          </p:cNvSpPr>
          <p:nvPr/>
        </p:nvSpPr>
        <p:spPr bwMode="auto">
          <a:xfrm>
            <a:off x="3344122" y="2397859"/>
            <a:ext cx="1948397" cy="1877866"/>
          </a:xfrm>
          <a:custGeom>
            <a:avLst/>
            <a:gdLst/>
            <a:ahLst/>
            <a:cxnLst>
              <a:cxn ang="0">
                <a:pos x="85" y="294"/>
              </a:cxn>
              <a:cxn ang="0">
                <a:pos x="0" y="330"/>
              </a:cxn>
              <a:cxn ang="0">
                <a:pos x="314" y="0"/>
              </a:cxn>
              <a:cxn ang="0">
                <a:pos x="167" y="327"/>
              </a:cxn>
              <a:cxn ang="0">
                <a:pos x="85" y="294"/>
              </a:cxn>
              <a:cxn ang="0">
                <a:pos x="85" y="294"/>
              </a:cxn>
              <a:cxn ang="0">
                <a:pos x="85" y="294"/>
              </a:cxn>
            </a:cxnLst>
            <a:rect l="0" t="0" r="r" b="b"/>
            <a:pathLst>
              <a:path w="314" h="330">
                <a:moveTo>
                  <a:pt x="85" y="294"/>
                </a:moveTo>
                <a:cubicBezTo>
                  <a:pt x="52" y="294"/>
                  <a:pt x="21" y="307"/>
                  <a:pt x="0" y="330"/>
                </a:cubicBezTo>
                <a:cubicBezTo>
                  <a:pt x="19" y="162"/>
                  <a:pt x="149" y="27"/>
                  <a:pt x="314" y="0"/>
                </a:cubicBezTo>
                <a:cubicBezTo>
                  <a:pt x="176" y="99"/>
                  <a:pt x="167" y="274"/>
                  <a:pt x="167" y="327"/>
                </a:cubicBezTo>
                <a:cubicBezTo>
                  <a:pt x="146" y="306"/>
                  <a:pt x="116" y="294"/>
                  <a:pt x="85" y="294"/>
                </a:cubicBezTo>
                <a:close/>
                <a:moveTo>
                  <a:pt x="85" y="294"/>
                </a:moveTo>
                <a:cubicBezTo>
                  <a:pt x="85" y="294"/>
                  <a:pt x="85" y="294"/>
                  <a:pt x="85" y="294"/>
                </a:cubicBezTo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D9FAD77-D236-D343-9022-2BADD30476EB}"/>
              </a:ext>
            </a:extLst>
          </p:cNvPr>
          <p:cNvSpPr>
            <a:spLocks noEditPoints="1"/>
          </p:cNvSpPr>
          <p:nvPr/>
        </p:nvSpPr>
        <p:spPr bwMode="auto">
          <a:xfrm>
            <a:off x="4540920" y="2405055"/>
            <a:ext cx="1050145" cy="1870672"/>
          </a:xfrm>
          <a:custGeom>
            <a:avLst/>
            <a:gdLst/>
            <a:ahLst/>
            <a:cxnLst>
              <a:cxn ang="0">
                <a:pos x="84" y="293"/>
              </a:cxn>
              <a:cxn ang="0">
                <a:pos x="1" y="327"/>
              </a:cxn>
              <a:cxn ang="0">
                <a:pos x="169" y="0"/>
              </a:cxn>
              <a:cxn ang="0">
                <a:pos x="169" y="329"/>
              </a:cxn>
              <a:cxn ang="0">
                <a:pos x="84" y="293"/>
              </a:cxn>
              <a:cxn ang="0">
                <a:pos x="84" y="293"/>
              </a:cxn>
              <a:cxn ang="0">
                <a:pos x="84" y="293"/>
              </a:cxn>
            </a:cxnLst>
            <a:rect l="0" t="0" r="r" b="b"/>
            <a:pathLst>
              <a:path w="169" h="329">
                <a:moveTo>
                  <a:pt x="84" y="293"/>
                </a:moveTo>
                <a:cubicBezTo>
                  <a:pt x="52" y="293"/>
                  <a:pt x="22" y="306"/>
                  <a:pt x="1" y="327"/>
                </a:cubicBezTo>
                <a:cubicBezTo>
                  <a:pt x="0" y="276"/>
                  <a:pt x="8" y="87"/>
                  <a:pt x="169" y="0"/>
                </a:cubicBezTo>
                <a:cubicBezTo>
                  <a:pt x="169" y="329"/>
                  <a:pt x="169" y="329"/>
                  <a:pt x="169" y="329"/>
                </a:cubicBezTo>
                <a:cubicBezTo>
                  <a:pt x="147" y="306"/>
                  <a:pt x="117" y="293"/>
                  <a:pt x="84" y="293"/>
                </a:cubicBezTo>
                <a:close/>
                <a:moveTo>
                  <a:pt x="84" y="293"/>
                </a:moveTo>
                <a:cubicBezTo>
                  <a:pt x="84" y="293"/>
                  <a:pt x="84" y="293"/>
                  <a:pt x="84" y="29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9D2A7A-27BA-DB49-A60A-46E7B00204EB}"/>
              </a:ext>
            </a:extLst>
          </p:cNvPr>
          <p:cNvSpPr>
            <a:spLocks noEditPoints="1"/>
          </p:cNvSpPr>
          <p:nvPr/>
        </p:nvSpPr>
        <p:spPr bwMode="auto">
          <a:xfrm>
            <a:off x="5753430" y="2405055"/>
            <a:ext cx="1047525" cy="1870672"/>
          </a:xfrm>
          <a:custGeom>
            <a:avLst/>
            <a:gdLst/>
            <a:ahLst/>
            <a:cxnLst>
              <a:cxn ang="0">
                <a:pos x="85" y="293"/>
              </a:cxn>
              <a:cxn ang="0">
                <a:pos x="0" y="329"/>
              </a:cxn>
              <a:cxn ang="0">
                <a:pos x="0" y="0"/>
              </a:cxn>
              <a:cxn ang="0">
                <a:pos x="168" y="327"/>
              </a:cxn>
              <a:cxn ang="0">
                <a:pos x="85" y="293"/>
              </a:cxn>
              <a:cxn ang="0">
                <a:pos x="85" y="293"/>
              </a:cxn>
              <a:cxn ang="0">
                <a:pos x="85" y="293"/>
              </a:cxn>
            </a:cxnLst>
            <a:rect l="0" t="0" r="r" b="b"/>
            <a:pathLst>
              <a:path w="169" h="329">
                <a:moveTo>
                  <a:pt x="85" y="293"/>
                </a:moveTo>
                <a:cubicBezTo>
                  <a:pt x="52" y="293"/>
                  <a:pt x="22" y="306"/>
                  <a:pt x="0" y="329"/>
                </a:cubicBezTo>
                <a:cubicBezTo>
                  <a:pt x="0" y="0"/>
                  <a:pt x="0" y="0"/>
                  <a:pt x="0" y="0"/>
                </a:cubicBezTo>
                <a:cubicBezTo>
                  <a:pt x="161" y="87"/>
                  <a:pt x="169" y="276"/>
                  <a:pt x="168" y="327"/>
                </a:cubicBezTo>
                <a:cubicBezTo>
                  <a:pt x="146" y="306"/>
                  <a:pt x="116" y="293"/>
                  <a:pt x="85" y="293"/>
                </a:cubicBezTo>
                <a:close/>
                <a:moveTo>
                  <a:pt x="85" y="293"/>
                </a:moveTo>
                <a:cubicBezTo>
                  <a:pt x="85" y="293"/>
                  <a:pt x="85" y="293"/>
                  <a:pt x="85" y="293"/>
                </a:cubicBezTo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B54419A-9818-F748-A8FC-29EA76ACF196}"/>
              </a:ext>
            </a:extLst>
          </p:cNvPr>
          <p:cNvSpPr>
            <a:spLocks noEditPoints="1"/>
          </p:cNvSpPr>
          <p:nvPr/>
        </p:nvSpPr>
        <p:spPr bwMode="auto">
          <a:xfrm>
            <a:off x="6044119" y="2397859"/>
            <a:ext cx="1961491" cy="1889858"/>
          </a:xfrm>
          <a:custGeom>
            <a:avLst/>
            <a:gdLst/>
            <a:ahLst/>
            <a:cxnLst>
              <a:cxn ang="0">
                <a:pos x="229" y="294"/>
              </a:cxn>
              <a:cxn ang="0">
                <a:pos x="147" y="327"/>
              </a:cxn>
              <a:cxn ang="0">
                <a:pos x="0" y="0"/>
              </a:cxn>
              <a:cxn ang="0">
                <a:pos x="316" y="332"/>
              </a:cxn>
              <a:cxn ang="0">
                <a:pos x="229" y="294"/>
              </a:cxn>
              <a:cxn ang="0">
                <a:pos x="229" y="294"/>
              </a:cxn>
              <a:cxn ang="0">
                <a:pos x="229" y="294"/>
              </a:cxn>
            </a:cxnLst>
            <a:rect l="0" t="0" r="r" b="b"/>
            <a:pathLst>
              <a:path w="316" h="332">
                <a:moveTo>
                  <a:pt x="229" y="294"/>
                </a:moveTo>
                <a:cubicBezTo>
                  <a:pt x="198" y="294"/>
                  <a:pt x="169" y="306"/>
                  <a:pt x="147" y="327"/>
                </a:cubicBezTo>
                <a:cubicBezTo>
                  <a:pt x="148" y="274"/>
                  <a:pt x="138" y="99"/>
                  <a:pt x="0" y="0"/>
                </a:cubicBezTo>
                <a:cubicBezTo>
                  <a:pt x="167" y="26"/>
                  <a:pt x="298" y="162"/>
                  <a:pt x="316" y="332"/>
                </a:cubicBezTo>
                <a:cubicBezTo>
                  <a:pt x="295" y="308"/>
                  <a:pt x="263" y="294"/>
                  <a:pt x="229" y="294"/>
                </a:cubicBezTo>
                <a:close/>
                <a:moveTo>
                  <a:pt x="229" y="294"/>
                </a:moveTo>
                <a:cubicBezTo>
                  <a:pt x="229" y="294"/>
                  <a:pt x="229" y="294"/>
                  <a:pt x="229" y="294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B5D958-EC1A-2D49-A91B-E9823496E35F}"/>
              </a:ext>
            </a:extLst>
          </p:cNvPr>
          <p:cNvSpPr>
            <a:spLocks noEditPoints="1"/>
          </p:cNvSpPr>
          <p:nvPr/>
        </p:nvSpPr>
        <p:spPr bwMode="auto">
          <a:xfrm>
            <a:off x="5581300" y="4426487"/>
            <a:ext cx="814452" cy="1587673"/>
          </a:xfrm>
          <a:custGeom>
            <a:avLst/>
            <a:gdLst/>
            <a:ahLst/>
            <a:cxnLst>
              <a:cxn ang="0">
                <a:pos x="13" y="7"/>
              </a:cxn>
              <a:cxn ang="0">
                <a:pos x="0" y="0"/>
              </a:cxn>
              <a:cxn ang="0">
                <a:pos x="0" y="214"/>
              </a:cxn>
              <a:cxn ang="0">
                <a:pos x="2" y="219"/>
              </a:cxn>
              <a:cxn ang="0">
                <a:pos x="66" y="279"/>
              </a:cxn>
              <a:cxn ang="0">
                <a:pos x="131" y="214"/>
              </a:cxn>
              <a:cxn ang="0">
                <a:pos x="118" y="201"/>
              </a:cxn>
              <a:cxn ang="0">
                <a:pos x="105" y="214"/>
              </a:cxn>
              <a:cxn ang="0">
                <a:pos x="66" y="253"/>
              </a:cxn>
              <a:cxn ang="0">
                <a:pos x="27" y="214"/>
              </a:cxn>
              <a:cxn ang="0">
                <a:pos x="26" y="211"/>
              </a:cxn>
              <a:cxn ang="0">
                <a:pos x="26" y="0"/>
              </a:cxn>
              <a:cxn ang="0">
                <a:pos x="13" y="7"/>
              </a:cxn>
              <a:cxn ang="0">
                <a:pos x="13" y="7"/>
              </a:cxn>
              <a:cxn ang="0">
                <a:pos x="13" y="7"/>
              </a:cxn>
            </a:cxnLst>
            <a:rect l="0" t="0" r="r" b="b"/>
            <a:pathLst>
              <a:path w="131" h="279">
                <a:moveTo>
                  <a:pt x="13" y="7"/>
                </a:moveTo>
                <a:cubicBezTo>
                  <a:pt x="8" y="7"/>
                  <a:pt x="3" y="4"/>
                  <a:pt x="0" y="0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16"/>
                  <a:pt x="1" y="218"/>
                  <a:pt x="2" y="219"/>
                </a:cubicBezTo>
                <a:cubicBezTo>
                  <a:pt x="4" y="253"/>
                  <a:pt x="32" y="279"/>
                  <a:pt x="66" y="279"/>
                </a:cubicBezTo>
                <a:cubicBezTo>
                  <a:pt x="102" y="279"/>
                  <a:pt x="131" y="250"/>
                  <a:pt x="131" y="214"/>
                </a:cubicBezTo>
                <a:cubicBezTo>
                  <a:pt x="131" y="207"/>
                  <a:pt x="126" y="201"/>
                  <a:pt x="118" y="201"/>
                </a:cubicBezTo>
                <a:cubicBezTo>
                  <a:pt x="111" y="201"/>
                  <a:pt x="105" y="207"/>
                  <a:pt x="105" y="214"/>
                </a:cubicBezTo>
                <a:cubicBezTo>
                  <a:pt x="105" y="236"/>
                  <a:pt x="88" y="253"/>
                  <a:pt x="66" y="253"/>
                </a:cubicBezTo>
                <a:cubicBezTo>
                  <a:pt x="45" y="253"/>
                  <a:pt x="27" y="236"/>
                  <a:pt x="27" y="214"/>
                </a:cubicBezTo>
                <a:cubicBezTo>
                  <a:pt x="27" y="213"/>
                  <a:pt x="27" y="212"/>
                  <a:pt x="26" y="211"/>
                </a:cubicBezTo>
                <a:cubicBezTo>
                  <a:pt x="26" y="0"/>
                  <a:pt x="26" y="0"/>
                  <a:pt x="26" y="0"/>
                </a:cubicBezTo>
                <a:cubicBezTo>
                  <a:pt x="24" y="4"/>
                  <a:pt x="19" y="7"/>
                  <a:pt x="13" y="7"/>
                </a:cubicBezTo>
                <a:close/>
                <a:moveTo>
                  <a:pt x="13" y="7"/>
                </a:moveTo>
                <a:cubicBezTo>
                  <a:pt x="13" y="7"/>
                  <a:pt x="13" y="7"/>
                  <a:pt x="13" y="7"/>
                </a:cubicBezTo>
              </a:path>
            </a:pathLst>
          </a:custGeom>
          <a:solidFill>
            <a:srgbClr val="7C7C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9BE0C2-0748-B047-987D-47C49161863A}"/>
              </a:ext>
            </a:extLst>
          </p:cNvPr>
          <p:cNvSpPr>
            <a:spLocks noEditPoints="1"/>
          </p:cNvSpPr>
          <p:nvPr/>
        </p:nvSpPr>
        <p:spPr bwMode="auto">
          <a:xfrm>
            <a:off x="5591062" y="1978158"/>
            <a:ext cx="162366" cy="299786"/>
          </a:xfrm>
          <a:custGeom>
            <a:avLst/>
            <a:gdLst/>
            <a:ahLst/>
            <a:cxnLst>
              <a:cxn ang="0">
                <a:pos x="26" y="52"/>
              </a:cxn>
              <a:cxn ang="0">
                <a:pos x="26" y="13"/>
              </a:cxn>
              <a:cxn ang="0">
                <a:pos x="13" y="0"/>
              </a:cxn>
              <a:cxn ang="0">
                <a:pos x="0" y="13"/>
              </a:cxn>
              <a:cxn ang="0">
                <a:pos x="0" y="52"/>
              </a:cxn>
              <a:cxn ang="0">
                <a:pos x="0" y="53"/>
              </a:cxn>
              <a:cxn ang="0">
                <a:pos x="26" y="53"/>
              </a:cxn>
              <a:cxn ang="0">
                <a:pos x="26" y="52"/>
              </a:cxn>
              <a:cxn ang="0">
                <a:pos x="26" y="52"/>
              </a:cxn>
              <a:cxn ang="0">
                <a:pos x="26" y="52"/>
              </a:cxn>
            </a:cxnLst>
            <a:rect l="0" t="0" r="r" b="b"/>
            <a:pathLst>
              <a:path w="26" h="53">
                <a:moveTo>
                  <a:pt x="26" y="52"/>
                </a:moveTo>
                <a:cubicBezTo>
                  <a:pt x="26" y="13"/>
                  <a:pt x="26" y="13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0" y="52"/>
                  <a:pt x="0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2"/>
                  <a:pt x="26" y="52"/>
                  <a:pt x="26" y="52"/>
                </a:cubicBezTo>
                <a:close/>
                <a:moveTo>
                  <a:pt x="26" y="52"/>
                </a:moveTo>
                <a:cubicBezTo>
                  <a:pt x="26" y="52"/>
                  <a:pt x="26" y="52"/>
                  <a:pt x="26" y="52"/>
                </a:cubicBezTo>
              </a:path>
            </a:pathLst>
          </a:custGeom>
          <a:solidFill>
            <a:srgbClr val="7C7C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5C0C4C9C-E96A-BD44-9856-F340FFBD94EF}"/>
              </a:ext>
            </a:extLst>
          </p:cNvPr>
          <p:cNvGrpSpPr/>
          <p:nvPr/>
        </p:nvGrpSpPr>
        <p:grpSpPr>
          <a:xfrm>
            <a:off x="666585" y="5203186"/>
            <a:ext cx="3112916" cy="960234"/>
            <a:chOff x="480956" y="1892961"/>
            <a:chExt cx="2650869" cy="960234"/>
          </a:xfrm>
        </p:grpSpPr>
        <p:sp>
          <p:nvSpPr>
            <p:cNvPr id="12" name="Footer Text">
              <a:extLst>
                <a:ext uri="{FF2B5EF4-FFF2-40B4-BE49-F238E27FC236}">
                  <a16:creationId xmlns:a16="http://schemas.microsoft.com/office/drawing/2014/main" id="{A76F8E1C-F7E9-4C41-AD91-763A0A8D08C2}"/>
                </a:ext>
              </a:extLst>
            </p:cNvPr>
            <p:cNvSpPr txBox="1"/>
            <p:nvPr/>
          </p:nvSpPr>
          <p:spPr>
            <a:xfrm>
              <a:off x="480956" y="2114531"/>
              <a:ext cx="265086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457200"/>
              <a:r>
                <a:rPr lang="en-US" sz="160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Partnering with BA courses across countries to utilize young talents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AA3EF4-479A-1745-A8AF-B5ACEFB21B34}"/>
                </a:ext>
              </a:extLst>
            </p:cNvPr>
            <p:cNvSpPr txBox="1"/>
            <p:nvPr/>
          </p:nvSpPr>
          <p:spPr>
            <a:xfrm>
              <a:off x="945136" y="1892961"/>
              <a:ext cx="218668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457200"/>
              <a:r>
                <a:rPr lang="en-US" sz="1600" b="1">
                  <a:solidFill>
                    <a:prstClr val="black"/>
                  </a:solidFill>
                  <a:latin typeface="Calibri" panose="020F0502020204030204"/>
                </a:rPr>
                <a:t>Operational Cost Increase</a:t>
              </a:r>
            </a:p>
          </p:txBody>
        </p:sp>
      </p:grpSp>
      <p:grpSp>
        <p:nvGrpSpPr>
          <p:cNvPr id="14" name="Group 32">
            <a:extLst>
              <a:ext uri="{FF2B5EF4-FFF2-40B4-BE49-F238E27FC236}">
                <a16:creationId xmlns:a16="http://schemas.microsoft.com/office/drawing/2014/main" id="{F47AA416-AEE5-FE4A-A5E0-B8A0125F1277}"/>
              </a:ext>
            </a:extLst>
          </p:cNvPr>
          <p:cNvGrpSpPr/>
          <p:nvPr/>
        </p:nvGrpSpPr>
        <p:grpSpPr>
          <a:xfrm>
            <a:off x="277402" y="1646904"/>
            <a:ext cx="3606105" cy="945689"/>
            <a:chOff x="844734" y="1892961"/>
            <a:chExt cx="2287091" cy="945689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FA514F4A-0110-A848-B0AA-228E84C65A6F}"/>
                </a:ext>
              </a:extLst>
            </p:cNvPr>
            <p:cNvSpPr txBox="1"/>
            <p:nvPr/>
          </p:nvSpPr>
          <p:spPr>
            <a:xfrm>
              <a:off x="844734" y="2099986"/>
              <a:ext cx="228709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457200"/>
              <a:r>
                <a:rPr lang="en-US" sz="160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Market Survey to understand the attitude of customers towards proposed changes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3236-39C8-AC4D-B099-1F2E29F11DF2}"/>
                </a:ext>
              </a:extLst>
            </p:cNvPr>
            <p:cNvSpPr txBox="1"/>
            <p:nvPr/>
          </p:nvSpPr>
          <p:spPr>
            <a:xfrm>
              <a:off x="1149451" y="1892961"/>
              <a:ext cx="198237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457200"/>
              <a:r>
                <a:rPr lang="en-US" sz="1600" b="1">
                  <a:solidFill>
                    <a:prstClr val="black"/>
                  </a:solidFill>
                  <a:latin typeface="Calibri" panose="020F0502020204030204"/>
                </a:rPr>
                <a:t>Deviation from conventional style</a:t>
              </a:r>
            </a:p>
          </p:txBody>
        </p:sp>
      </p:grpSp>
      <p:grpSp>
        <p:nvGrpSpPr>
          <p:cNvPr id="17" name="Group 38">
            <a:extLst>
              <a:ext uri="{FF2B5EF4-FFF2-40B4-BE49-F238E27FC236}">
                <a16:creationId xmlns:a16="http://schemas.microsoft.com/office/drawing/2014/main" id="{EB681053-28FC-A647-8466-866AB59FBDC5}"/>
              </a:ext>
            </a:extLst>
          </p:cNvPr>
          <p:cNvGrpSpPr/>
          <p:nvPr/>
        </p:nvGrpSpPr>
        <p:grpSpPr>
          <a:xfrm>
            <a:off x="7974075" y="1715752"/>
            <a:ext cx="3532980" cy="945689"/>
            <a:chOff x="844734" y="1892961"/>
            <a:chExt cx="2287091" cy="945689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7E364E69-5431-D843-96FD-02D458C15B28}"/>
                </a:ext>
              </a:extLst>
            </p:cNvPr>
            <p:cNvSpPr txBox="1"/>
            <p:nvPr/>
          </p:nvSpPr>
          <p:spPr>
            <a:xfrm>
              <a:off x="844734" y="2099986"/>
              <a:ext cx="228709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Sarcastic comments and posts can be identified in future through extensive research and development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A1EEDA-0CE5-2848-AF4E-AA15A39B1113}"/>
                </a:ext>
              </a:extLst>
            </p:cNvPr>
            <p:cNvSpPr txBox="1"/>
            <p:nvPr/>
          </p:nvSpPr>
          <p:spPr>
            <a:xfrm>
              <a:off x="844734" y="1892961"/>
              <a:ext cx="82045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457200"/>
              <a:r>
                <a:rPr lang="en-US" sz="1600" b="1">
                  <a:solidFill>
                    <a:prstClr val="black"/>
                  </a:solidFill>
                  <a:latin typeface="Calibri" panose="020F0502020204030204"/>
                </a:rPr>
                <a:t>NLP challenges</a:t>
              </a:r>
            </a:p>
          </p:txBody>
        </p:sp>
      </p:grpSp>
      <p:grpSp>
        <p:nvGrpSpPr>
          <p:cNvPr id="20" name="Group 44">
            <a:extLst>
              <a:ext uri="{FF2B5EF4-FFF2-40B4-BE49-F238E27FC236}">
                <a16:creationId xmlns:a16="http://schemas.microsoft.com/office/drawing/2014/main" id="{F5D85F1B-779A-7940-9E0E-FA07354D72A1}"/>
              </a:ext>
            </a:extLst>
          </p:cNvPr>
          <p:cNvGrpSpPr/>
          <p:nvPr/>
        </p:nvGrpSpPr>
        <p:grpSpPr>
          <a:xfrm>
            <a:off x="7504455" y="5208348"/>
            <a:ext cx="3532980" cy="1200580"/>
            <a:chOff x="844734" y="1896736"/>
            <a:chExt cx="2444427" cy="1163763"/>
          </a:xfrm>
        </p:grpSpPr>
        <p:sp>
          <p:nvSpPr>
            <p:cNvPr id="21" name="Footer Text">
              <a:extLst>
                <a:ext uri="{FF2B5EF4-FFF2-40B4-BE49-F238E27FC236}">
                  <a16:creationId xmlns:a16="http://schemas.microsoft.com/office/drawing/2014/main" id="{942CD67F-684C-F349-B42E-0D9EE2FE268B}"/>
                </a:ext>
              </a:extLst>
            </p:cNvPr>
            <p:cNvSpPr txBox="1"/>
            <p:nvPr/>
          </p:nvSpPr>
          <p:spPr>
            <a:xfrm>
              <a:off x="844734" y="2105816"/>
              <a:ext cx="2444427" cy="9546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60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Posts with misclassified objects can be reclassified through advanced object detection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FB643C-77AF-C64F-A853-95641D95867E}"/>
                </a:ext>
              </a:extLst>
            </p:cNvPr>
            <p:cNvSpPr txBox="1"/>
            <p:nvPr/>
          </p:nvSpPr>
          <p:spPr>
            <a:xfrm>
              <a:off x="844734" y="1896736"/>
              <a:ext cx="1438792" cy="23867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457200"/>
              <a:r>
                <a:rPr lang="en-US" sz="1600" b="1">
                  <a:solidFill>
                    <a:prstClr val="black"/>
                  </a:solidFill>
                  <a:latin typeface="Calibri" panose="020F0502020204030204"/>
                </a:rPr>
                <a:t>Object Detection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F30D82-A8DE-9640-BF50-897832AB075E}"/>
              </a:ext>
            </a:extLst>
          </p:cNvPr>
          <p:cNvCxnSpPr>
            <a:cxnSpLocks/>
          </p:cNvCxnSpPr>
          <p:nvPr/>
        </p:nvCxnSpPr>
        <p:spPr>
          <a:xfrm flipH="1">
            <a:off x="5073479" y="4260887"/>
            <a:ext cx="19313" cy="1239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63D15B-F71D-1B4E-8581-1A830E72AA88}"/>
              </a:ext>
            </a:extLst>
          </p:cNvPr>
          <p:cNvCxnSpPr/>
          <p:nvPr/>
        </p:nvCxnSpPr>
        <p:spPr>
          <a:xfrm flipH="1">
            <a:off x="4213816" y="5500203"/>
            <a:ext cx="8693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4C2BD7-DD57-B948-ACCE-9B9CD9356BE4}"/>
              </a:ext>
            </a:extLst>
          </p:cNvPr>
          <p:cNvCxnSpPr>
            <a:cxnSpLocks/>
          </p:cNvCxnSpPr>
          <p:nvPr/>
        </p:nvCxnSpPr>
        <p:spPr>
          <a:xfrm>
            <a:off x="6298622" y="4260888"/>
            <a:ext cx="0" cy="119685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27D2FA-220F-8944-9B6A-B2D24980CBF8}"/>
              </a:ext>
            </a:extLst>
          </p:cNvPr>
          <p:cNvCxnSpPr>
            <a:cxnSpLocks/>
          </p:cNvCxnSpPr>
          <p:nvPr/>
        </p:nvCxnSpPr>
        <p:spPr>
          <a:xfrm>
            <a:off x="6298623" y="5464105"/>
            <a:ext cx="94190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55CC4-A19E-2C42-BAEC-D0C4EBDCDBF8}"/>
              </a:ext>
            </a:extLst>
          </p:cNvPr>
          <p:cNvCxnSpPr>
            <a:cxnSpLocks/>
          </p:cNvCxnSpPr>
          <p:nvPr/>
        </p:nvCxnSpPr>
        <p:spPr>
          <a:xfrm>
            <a:off x="4843648" y="1785970"/>
            <a:ext cx="0" cy="5387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A94021-ABBD-B445-82A0-138776198C60}"/>
              </a:ext>
            </a:extLst>
          </p:cNvPr>
          <p:cNvCxnSpPr>
            <a:cxnSpLocks/>
          </p:cNvCxnSpPr>
          <p:nvPr/>
        </p:nvCxnSpPr>
        <p:spPr>
          <a:xfrm>
            <a:off x="6857220" y="1870437"/>
            <a:ext cx="1" cy="716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EA7803-C07E-DB42-BBEE-CA744BB647B3}"/>
              </a:ext>
            </a:extLst>
          </p:cNvPr>
          <p:cNvCxnSpPr/>
          <p:nvPr/>
        </p:nvCxnSpPr>
        <p:spPr>
          <a:xfrm flipH="1">
            <a:off x="4004174" y="1797908"/>
            <a:ext cx="86931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1E1BAF-2943-F842-A681-7AB6A9E01B7D}"/>
              </a:ext>
            </a:extLst>
          </p:cNvPr>
          <p:cNvCxnSpPr>
            <a:cxnSpLocks/>
          </p:cNvCxnSpPr>
          <p:nvPr/>
        </p:nvCxnSpPr>
        <p:spPr>
          <a:xfrm flipV="1">
            <a:off x="6841098" y="1858534"/>
            <a:ext cx="921516" cy="145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1550DB06-1C4A-4844-ADD7-FF5AC8F50E05}"/>
              </a:ext>
            </a:extLst>
          </p:cNvPr>
          <p:cNvSpPr>
            <a:spLocks/>
          </p:cNvSpPr>
          <p:nvPr/>
        </p:nvSpPr>
        <p:spPr bwMode="auto">
          <a:xfrm>
            <a:off x="3998827" y="2594842"/>
            <a:ext cx="4194346" cy="3152277"/>
          </a:xfrm>
          <a:custGeom>
            <a:avLst/>
            <a:gdLst>
              <a:gd name="T0" fmla="*/ 522 w 1204"/>
              <a:gd name="T1" fmla="*/ 1077 h 1205"/>
              <a:gd name="T2" fmla="*/ 463 w 1204"/>
              <a:gd name="T3" fmla="*/ 602 h 1205"/>
              <a:gd name="T4" fmla="*/ 692 w 1204"/>
              <a:gd name="T5" fmla="*/ 106 h 1205"/>
              <a:gd name="T6" fmla="*/ 268 w 1204"/>
              <a:gd name="T7" fmla="*/ 0 h 1205"/>
              <a:gd name="T8" fmla="*/ 237 w 1204"/>
              <a:gd name="T9" fmla="*/ 28 h 1205"/>
              <a:gd name="T10" fmla="*/ 616 w 1204"/>
              <a:gd name="T11" fmla="*/ 123 h 1205"/>
              <a:gd name="T12" fmla="*/ 718 w 1204"/>
              <a:gd name="T13" fmla="*/ 427 h 1205"/>
              <a:gd name="T14" fmla="*/ 26 w 1204"/>
              <a:gd name="T15" fmla="*/ 845 h 1205"/>
              <a:gd name="T16" fmla="*/ 475 w 1204"/>
              <a:gd name="T17" fmla="*/ 1205 h 1205"/>
              <a:gd name="T18" fmla="*/ 662 w 1204"/>
              <a:gd name="T19" fmla="*/ 1119 h 1205"/>
              <a:gd name="T20" fmla="*/ 522 w 1204"/>
              <a:gd name="T21" fmla="*/ 1077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04" h="1205">
                <a:moveTo>
                  <a:pt x="522" y="1077"/>
                </a:moveTo>
                <a:cubicBezTo>
                  <a:pt x="0" y="897"/>
                  <a:pt x="260" y="682"/>
                  <a:pt x="463" y="602"/>
                </a:cubicBezTo>
                <a:cubicBezTo>
                  <a:pt x="666" y="522"/>
                  <a:pt x="1204" y="330"/>
                  <a:pt x="692" y="106"/>
                </a:cubicBezTo>
                <a:cubicBezTo>
                  <a:pt x="692" y="106"/>
                  <a:pt x="513" y="40"/>
                  <a:pt x="268" y="0"/>
                </a:cubicBezTo>
                <a:cubicBezTo>
                  <a:pt x="237" y="28"/>
                  <a:pt x="237" y="28"/>
                  <a:pt x="237" y="28"/>
                </a:cubicBezTo>
                <a:cubicBezTo>
                  <a:pt x="415" y="59"/>
                  <a:pt x="519" y="90"/>
                  <a:pt x="616" y="123"/>
                </a:cubicBezTo>
                <a:cubicBezTo>
                  <a:pt x="774" y="177"/>
                  <a:pt x="930" y="311"/>
                  <a:pt x="718" y="427"/>
                </a:cubicBezTo>
                <a:cubicBezTo>
                  <a:pt x="506" y="543"/>
                  <a:pt x="44" y="661"/>
                  <a:pt x="26" y="845"/>
                </a:cubicBezTo>
                <a:cubicBezTo>
                  <a:pt x="13" y="972"/>
                  <a:pt x="185" y="1108"/>
                  <a:pt x="475" y="1205"/>
                </a:cubicBezTo>
                <a:cubicBezTo>
                  <a:pt x="662" y="1119"/>
                  <a:pt x="662" y="1119"/>
                  <a:pt x="662" y="1119"/>
                </a:cubicBezTo>
                <a:cubicBezTo>
                  <a:pt x="613" y="1106"/>
                  <a:pt x="566" y="1092"/>
                  <a:pt x="522" y="1077"/>
                </a:cubicBezTo>
                <a:close/>
              </a:path>
            </a:pathLst>
          </a:custGeom>
          <a:solidFill>
            <a:srgbClr val="3E4D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93A2F8A3-01FC-384B-8460-1D7AA51F19F7}"/>
              </a:ext>
            </a:extLst>
          </p:cNvPr>
          <p:cNvSpPr>
            <a:spLocks/>
          </p:cNvSpPr>
          <p:nvPr/>
        </p:nvSpPr>
        <p:spPr bwMode="auto">
          <a:xfrm>
            <a:off x="1188180" y="2354372"/>
            <a:ext cx="1472413" cy="86799"/>
          </a:xfrm>
          <a:custGeom>
            <a:avLst/>
            <a:gdLst>
              <a:gd name="T0" fmla="*/ 0 w 515"/>
              <a:gd name="T1" fmla="*/ 2 h 30"/>
              <a:gd name="T2" fmla="*/ 0 w 515"/>
              <a:gd name="T3" fmla="*/ 23 h 30"/>
              <a:gd name="T4" fmla="*/ 504 w 515"/>
              <a:gd name="T5" fmla="*/ 30 h 30"/>
              <a:gd name="T6" fmla="*/ 515 w 515"/>
              <a:gd name="T7" fmla="*/ 18 h 30"/>
              <a:gd name="T8" fmla="*/ 0 w 515"/>
              <a:gd name="T9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30">
                <a:moveTo>
                  <a:pt x="0" y="2"/>
                </a:move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200" y="14"/>
                  <a:pt x="504" y="30"/>
                </a:cubicBezTo>
                <a:cubicBezTo>
                  <a:pt x="515" y="18"/>
                  <a:pt x="515" y="18"/>
                  <a:pt x="515" y="18"/>
                </a:cubicBezTo>
                <a:cubicBezTo>
                  <a:pt x="323" y="7"/>
                  <a:pt x="138" y="0"/>
                  <a:pt x="0" y="2"/>
                </a:cubicBezTo>
                <a:close/>
              </a:path>
            </a:pathLst>
          </a:custGeom>
          <a:solidFill>
            <a:srgbClr val="3E4D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Freeform 7">
            <a:extLst>
              <a:ext uri="{FF2B5EF4-FFF2-40B4-BE49-F238E27FC236}">
                <a16:creationId xmlns:a16="http://schemas.microsoft.com/office/drawing/2014/main" id="{8F94900D-45F0-534D-9D1E-D0C0FE59FA9A}"/>
              </a:ext>
            </a:extLst>
          </p:cNvPr>
          <p:cNvSpPr>
            <a:spLocks/>
          </p:cNvSpPr>
          <p:nvPr/>
        </p:nvSpPr>
        <p:spPr bwMode="auto">
          <a:xfrm>
            <a:off x="2736072" y="2402175"/>
            <a:ext cx="2072110" cy="246191"/>
          </a:xfrm>
          <a:custGeom>
            <a:avLst/>
            <a:gdLst>
              <a:gd name="T0" fmla="*/ 595 w 725"/>
              <a:gd name="T1" fmla="*/ 43 h 86"/>
              <a:gd name="T2" fmla="*/ 13 w 725"/>
              <a:gd name="T3" fmla="*/ 0 h 86"/>
              <a:gd name="T4" fmla="*/ 0 w 725"/>
              <a:gd name="T5" fmla="*/ 12 h 86"/>
              <a:gd name="T6" fmla="*/ 298 w 725"/>
              <a:gd name="T7" fmla="*/ 36 h 86"/>
              <a:gd name="T8" fmla="*/ 695 w 725"/>
              <a:gd name="T9" fmla="*/ 86 h 86"/>
              <a:gd name="T10" fmla="*/ 725 w 725"/>
              <a:gd name="T11" fmla="*/ 58 h 86"/>
              <a:gd name="T12" fmla="*/ 595 w 725"/>
              <a:gd name="T13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5" h="86">
                <a:moveTo>
                  <a:pt x="595" y="43"/>
                </a:moveTo>
                <a:cubicBezTo>
                  <a:pt x="430" y="28"/>
                  <a:pt x="220" y="12"/>
                  <a:pt x="13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92" y="18"/>
                  <a:pt x="192" y="25"/>
                  <a:pt x="298" y="36"/>
                </a:cubicBezTo>
                <a:cubicBezTo>
                  <a:pt x="461" y="53"/>
                  <a:pt x="590" y="69"/>
                  <a:pt x="695" y="86"/>
                </a:cubicBezTo>
                <a:cubicBezTo>
                  <a:pt x="725" y="58"/>
                  <a:pt x="725" y="58"/>
                  <a:pt x="725" y="58"/>
                </a:cubicBezTo>
                <a:cubicBezTo>
                  <a:pt x="683" y="52"/>
                  <a:pt x="639" y="47"/>
                  <a:pt x="595" y="43"/>
                </a:cubicBez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" name="Freeform 8">
            <a:extLst>
              <a:ext uri="{FF2B5EF4-FFF2-40B4-BE49-F238E27FC236}">
                <a16:creationId xmlns:a16="http://schemas.microsoft.com/office/drawing/2014/main" id="{9C82ED3A-5B86-B74E-AE4B-3D8C3996BF4A}"/>
              </a:ext>
            </a:extLst>
          </p:cNvPr>
          <p:cNvSpPr>
            <a:spLocks/>
          </p:cNvSpPr>
          <p:nvPr/>
        </p:nvSpPr>
        <p:spPr bwMode="auto">
          <a:xfrm>
            <a:off x="5767356" y="5555815"/>
            <a:ext cx="5072170" cy="850622"/>
          </a:xfrm>
          <a:custGeom>
            <a:avLst/>
            <a:gdLst>
              <a:gd name="T0" fmla="*/ 1775 w 1775"/>
              <a:gd name="T1" fmla="*/ 213 h 297"/>
              <a:gd name="T2" fmla="*/ 1443 w 1775"/>
              <a:gd name="T3" fmla="*/ 57 h 297"/>
              <a:gd name="T4" fmla="*/ 1397 w 1775"/>
              <a:gd name="T5" fmla="*/ 95 h 297"/>
              <a:gd name="T6" fmla="*/ 205 w 1775"/>
              <a:gd name="T7" fmla="*/ 0 h 297"/>
              <a:gd name="T8" fmla="*/ 0 w 1775"/>
              <a:gd name="T9" fmla="*/ 93 h 297"/>
              <a:gd name="T10" fmla="*/ 309 w 1775"/>
              <a:gd name="T11" fmla="*/ 153 h 297"/>
              <a:gd name="T12" fmla="*/ 1225 w 1775"/>
              <a:gd name="T13" fmla="*/ 235 h 297"/>
              <a:gd name="T14" fmla="*/ 1153 w 1775"/>
              <a:gd name="T15" fmla="*/ 297 h 297"/>
              <a:gd name="T16" fmla="*/ 1775 w 1775"/>
              <a:gd name="T17" fmla="*/ 21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5" h="297">
                <a:moveTo>
                  <a:pt x="1775" y="213"/>
                </a:moveTo>
                <a:cubicBezTo>
                  <a:pt x="1443" y="57"/>
                  <a:pt x="1443" y="57"/>
                  <a:pt x="1443" y="57"/>
                </a:cubicBezTo>
                <a:cubicBezTo>
                  <a:pt x="1397" y="95"/>
                  <a:pt x="1397" y="95"/>
                  <a:pt x="1397" y="95"/>
                </a:cubicBezTo>
                <a:cubicBezTo>
                  <a:pt x="1397" y="95"/>
                  <a:pt x="730" y="100"/>
                  <a:pt x="205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95" y="117"/>
                  <a:pt x="198" y="138"/>
                  <a:pt x="309" y="153"/>
                </a:cubicBezTo>
                <a:cubicBezTo>
                  <a:pt x="859" y="229"/>
                  <a:pt x="1225" y="235"/>
                  <a:pt x="1225" y="235"/>
                </a:cubicBezTo>
                <a:cubicBezTo>
                  <a:pt x="1153" y="297"/>
                  <a:pt x="1153" y="297"/>
                  <a:pt x="1153" y="297"/>
                </a:cubicBezTo>
                <a:lnTo>
                  <a:pt x="1775" y="213"/>
                </a:lnTo>
                <a:close/>
              </a:path>
            </a:pathLst>
          </a:cu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98B419F-5E5D-DA43-BF49-FF39B6BD39C4}"/>
              </a:ext>
            </a:extLst>
          </p:cNvPr>
          <p:cNvGrpSpPr/>
          <p:nvPr/>
        </p:nvGrpSpPr>
        <p:grpSpPr>
          <a:xfrm>
            <a:off x="7477768" y="4297508"/>
            <a:ext cx="982710" cy="1672686"/>
            <a:chOff x="5997254" y="2460747"/>
            <a:chExt cx="1616607" cy="266988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60211EE-30DC-0F4D-91AA-EEE29C22E379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12" name="Freeform 26">
              <a:extLst>
                <a:ext uri="{FF2B5EF4-FFF2-40B4-BE49-F238E27FC236}">
                  <a16:creationId xmlns:a16="http://schemas.microsoft.com/office/drawing/2014/main" id="{9D9027ED-2421-C04D-927B-CB032CE62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F5441E-CA1B-E747-BF6F-48FA30B08546}"/>
              </a:ext>
            </a:extLst>
          </p:cNvPr>
          <p:cNvGrpSpPr/>
          <p:nvPr/>
        </p:nvGrpSpPr>
        <p:grpSpPr>
          <a:xfrm>
            <a:off x="3875013" y="3459132"/>
            <a:ext cx="897235" cy="1468846"/>
            <a:chOff x="5997254" y="2460747"/>
            <a:chExt cx="1616607" cy="266988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97D45F-B86D-934A-84AC-565B8CBCC4F4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B5FD2F55-DC5B-5642-9470-DE5B6BCE7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6DBC83-B142-9843-9B04-F749A459623E}"/>
              </a:ext>
            </a:extLst>
          </p:cNvPr>
          <p:cNvGrpSpPr/>
          <p:nvPr/>
        </p:nvGrpSpPr>
        <p:grpSpPr>
          <a:xfrm>
            <a:off x="4159120" y="1354611"/>
            <a:ext cx="737836" cy="1213087"/>
            <a:chOff x="5997253" y="2460747"/>
            <a:chExt cx="1616607" cy="2669889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2CAD4B3-977B-8A4A-B542-77530BBFE579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58942852-BA2F-BD4B-B1B7-1B84630C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3" y="2460747"/>
              <a:ext cx="1616607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EC382A8-BF86-6441-B1EC-60A948CD2E2A}"/>
              </a:ext>
            </a:extLst>
          </p:cNvPr>
          <p:cNvGrpSpPr/>
          <p:nvPr/>
        </p:nvGrpSpPr>
        <p:grpSpPr>
          <a:xfrm>
            <a:off x="1273992" y="1190993"/>
            <a:ext cx="754765" cy="1154587"/>
            <a:chOff x="5997254" y="2460748"/>
            <a:chExt cx="1616608" cy="266988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D879E62-4C9E-7644-8EC7-E53D600C2D42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20AF24BE-D336-2146-9C21-5CF46F3B6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54" y="2460748"/>
              <a:ext cx="1616608" cy="1618702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sz="1800" kern="0">
                <a:solidFill>
                  <a:prstClr val="black"/>
                </a:solidFill>
              </a:endParaRP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1C2A6A-278F-1644-953D-D02763B61D6E}"/>
              </a:ext>
            </a:extLst>
          </p:cNvPr>
          <p:cNvSpPr/>
          <p:nvPr/>
        </p:nvSpPr>
        <p:spPr>
          <a:xfrm>
            <a:off x="1903876" y="1981203"/>
            <a:ext cx="827296" cy="46641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0-3mos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001C7F-F435-644F-9AA9-666D5F27E895}"/>
              </a:ext>
            </a:extLst>
          </p:cNvPr>
          <p:cNvSpPr/>
          <p:nvPr/>
        </p:nvSpPr>
        <p:spPr>
          <a:xfrm>
            <a:off x="3645677" y="2530916"/>
            <a:ext cx="827296" cy="466418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6-9mos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3D2CA4-6B9A-F944-9EF7-88C628728277}"/>
              </a:ext>
            </a:extLst>
          </p:cNvPr>
          <p:cNvSpPr/>
          <p:nvPr/>
        </p:nvSpPr>
        <p:spPr>
          <a:xfrm>
            <a:off x="5008897" y="4697672"/>
            <a:ext cx="1088254" cy="44554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10-12mos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35727C3-A894-2B40-A82E-55E169941918}"/>
              </a:ext>
            </a:extLst>
          </p:cNvPr>
          <p:cNvSpPr/>
          <p:nvPr/>
        </p:nvSpPr>
        <p:spPr>
          <a:xfrm>
            <a:off x="8440802" y="5377153"/>
            <a:ext cx="1036063" cy="487294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600">
                <a:solidFill>
                  <a:srgbClr val="000000"/>
                </a:solidFill>
                <a:latin typeface="Calibri"/>
                <a:cs typeface="Calibri"/>
              </a:rPr>
              <a:t>12+mos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B24D0-1E36-4A91-BEF5-005D4B9D2B77}"/>
              </a:ext>
            </a:extLst>
          </p:cNvPr>
          <p:cNvSpPr txBox="1"/>
          <p:nvPr/>
        </p:nvSpPr>
        <p:spPr>
          <a:xfrm>
            <a:off x="402920" y="2532345"/>
            <a:ext cx="373484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Internal Alignment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Identify and validate the issue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Define metrics to quantify impact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Develop team of data engineers and data scientists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FED1D0-E430-4406-9246-5CA239650A75}"/>
              </a:ext>
            </a:extLst>
          </p:cNvPr>
          <p:cNvSpPr txBox="1"/>
          <p:nvPr/>
        </p:nvSpPr>
        <p:spPr>
          <a:xfrm>
            <a:off x="5175740" y="1086667"/>
            <a:ext cx="373484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Build the infrastructure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Utilize AWS/GCP for cheap data storage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Develop data streams from Craigslist website to cloud , analysis and generating reports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Develop scheduled web scraping from Twitter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689EE-5DAA-4067-82F5-510C69D95EA0}"/>
              </a:ext>
            </a:extLst>
          </p:cNvPr>
          <p:cNvSpPr txBox="1"/>
          <p:nvPr/>
        </p:nvSpPr>
        <p:spPr>
          <a:xfrm>
            <a:off x="441810" y="4691150"/>
            <a:ext cx="3802098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Evaluate and Refine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First wave of the end-to-end analysis is done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Potential areas of improvement identified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Evaluation metric calculated and ready to be tracked across upcoming months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D09B0-6C17-4C64-A824-38E6D9266B36}"/>
              </a:ext>
            </a:extLst>
          </p:cNvPr>
          <p:cNvSpPr txBox="1"/>
          <p:nvPr/>
        </p:nvSpPr>
        <p:spPr>
          <a:xfrm>
            <a:off x="8575041" y="4055019"/>
            <a:ext cx="35323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Roll-out and Replicate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Roll-out the website changes to the customers (potentially with a new website design launch)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/>
              </a:rPr>
              <a:t>Develop plan to replicate the changes across other Craigslist's categories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D965B-46B1-4F8F-A475-1827E93E9FD9}"/>
              </a:ext>
            </a:extLst>
          </p:cNvPr>
          <p:cNvSpPr txBox="1"/>
          <p:nvPr/>
        </p:nvSpPr>
        <p:spPr>
          <a:xfrm>
            <a:off x="1507119" y="1353010"/>
            <a:ext cx="2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9059FA-6222-4940-884A-07094558FCA8}"/>
              </a:ext>
            </a:extLst>
          </p:cNvPr>
          <p:cNvSpPr txBox="1"/>
          <p:nvPr/>
        </p:nvSpPr>
        <p:spPr>
          <a:xfrm>
            <a:off x="4353844" y="1543162"/>
            <a:ext cx="29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A1C82-2FF6-4F03-8C0D-60BC2966A109}"/>
              </a:ext>
            </a:extLst>
          </p:cNvPr>
          <p:cNvSpPr txBox="1"/>
          <p:nvPr/>
        </p:nvSpPr>
        <p:spPr>
          <a:xfrm>
            <a:off x="4172259" y="3697281"/>
            <a:ext cx="292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AB213F-A9FB-4890-901A-26873DA5CE41}"/>
              </a:ext>
            </a:extLst>
          </p:cNvPr>
          <p:cNvSpPr txBox="1"/>
          <p:nvPr/>
        </p:nvSpPr>
        <p:spPr>
          <a:xfrm>
            <a:off x="7770103" y="4551452"/>
            <a:ext cx="33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66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131" grpId="0"/>
      <p:bldP spid="132" grpId="0"/>
      <p:bldP spid="133" grpId="0"/>
      <p:bldP spid="134" grpId="0"/>
      <p:bldP spid="2" grpId="0"/>
      <p:bldP spid="47" grpId="0"/>
      <p:bldP spid="48" grpId="0"/>
      <p:bldP spid="49" grpId="0"/>
      <p:bldP spid="3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Final Recommendation Slides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0B63907-EEC6-8A4E-BBD2-C4B25A2E8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724825" y="1853179"/>
            <a:ext cx="2394752" cy="1865441"/>
          </a:xfrm>
          <a:prstGeom prst="trapezoid">
            <a:avLst>
              <a:gd name="adj" fmla="val 5377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500" b="1" dirty="0">
                <a:solidFill>
                  <a:sysClr val="windowText" lastClr="000000"/>
                </a:solidFill>
              </a:rPr>
              <a:t>DevOps effort</a:t>
            </a:r>
          </a:p>
          <a:p>
            <a:pPr algn="ctr"/>
            <a:r>
              <a:rPr lang="en-US" sz="1500" b="1" dirty="0">
                <a:solidFill>
                  <a:sysClr val="windowText" lastClr="000000"/>
                </a:solidFill>
              </a:rPr>
              <a:t>+</a:t>
            </a:r>
          </a:p>
          <a:p>
            <a:pPr algn="ctr"/>
            <a:r>
              <a:rPr lang="en-US" sz="1500" b="1" dirty="0">
                <a:solidFill>
                  <a:sysClr val="windowText" lastClr="000000"/>
                </a:solidFill>
              </a:rPr>
              <a:t>Data collection policy update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52B70C-83A8-B140-8813-56470375E85A}"/>
              </a:ext>
            </a:extLst>
          </p:cNvPr>
          <p:cNvSpPr txBox="1">
            <a:spLocks/>
          </p:cNvSpPr>
          <p:nvPr/>
        </p:nvSpPr>
        <p:spPr>
          <a:xfrm>
            <a:off x="8668226" y="2246568"/>
            <a:ext cx="2435928" cy="1100379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traffic and time spent on site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DB159D-E7AF-3C44-94CE-5311D8EEE72F}"/>
              </a:ext>
            </a:extLst>
          </p:cNvPr>
          <p:cNvSpPr txBox="1">
            <a:spLocks/>
          </p:cNvSpPr>
          <p:nvPr/>
        </p:nvSpPr>
        <p:spPr>
          <a:xfrm>
            <a:off x="1859134" y="1583146"/>
            <a:ext cx="4888370" cy="73152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+mj-lt"/>
              </a:rPr>
              <a:t>	‘Waste my time’ button to show random ‘Best post’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EC14F36-D70D-004D-AFAB-0F0E5695DD3C}"/>
              </a:ext>
            </a:extLst>
          </p:cNvPr>
          <p:cNvSpPr txBox="1">
            <a:spLocks/>
          </p:cNvSpPr>
          <p:nvPr/>
        </p:nvSpPr>
        <p:spPr>
          <a:xfrm>
            <a:off x="1859134" y="2465049"/>
            <a:ext cx="4888370" cy="731520"/>
          </a:xfrm>
          <a:prstGeom prst="rect">
            <a:avLst/>
          </a:prstGeom>
          <a:solidFill>
            <a:srgbClr val="A6A6A6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+mj-lt"/>
              </a:rPr>
              <a:t>	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NSFW filter switch on website and search results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50BE547-9D80-B742-B8B4-8628CB5C2D48}"/>
              </a:ext>
            </a:extLst>
          </p:cNvPr>
          <p:cNvSpPr txBox="1">
            <a:spLocks/>
          </p:cNvSpPr>
          <p:nvPr/>
        </p:nvSpPr>
        <p:spPr>
          <a:xfrm>
            <a:off x="1868370" y="3346947"/>
            <a:ext cx="4888370" cy="731520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+mj-lt"/>
              </a:rPr>
              <a:t>	Data collection for personalized post         	 	recommendation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71F8E8-EA98-3343-B864-6764D01F9302}"/>
              </a:ext>
            </a:extLst>
          </p:cNvPr>
          <p:cNvSpPr/>
          <p:nvPr/>
        </p:nvSpPr>
        <p:spPr>
          <a:xfrm>
            <a:off x="1757680" y="1390982"/>
            <a:ext cx="5120640" cy="2834640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9EEFC3CA-D877-6C46-982E-30A39B5E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316013" y="1962081"/>
            <a:ext cx="2834640" cy="1692442"/>
          </a:xfrm>
          <a:prstGeom prst="trapezoid">
            <a:avLst>
              <a:gd name="adj" fmla="val 52173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63" b="1">
              <a:solidFill>
                <a:schemeClr val="accent1"/>
              </a:solidFill>
            </a:endParaRPr>
          </a:p>
        </p:txBody>
      </p:sp>
      <p:pic>
        <p:nvPicPr>
          <p:cNvPr id="13" name="Graphic 12" descr="Hierarchy">
            <a:extLst>
              <a:ext uri="{FF2B5EF4-FFF2-40B4-BE49-F238E27FC236}">
                <a16:creationId xmlns:a16="http://schemas.microsoft.com/office/drawing/2014/main" id="{35C19C04-2B94-FC42-B7E4-E5F948ED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7162" y="1714292"/>
            <a:ext cx="526149" cy="469232"/>
          </a:xfrm>
          <a:prstGeom prst="rect">
            <a:avLst/>
          </a:prstGeom>
        </p:spPr>
      </p:pic>
      <p:pic>
        <p:nvPicPr>
          <p:cNvPr id="14" name="Graphic 13" descr="Boardroom">
            <a:extLst>
              <a:ext uri="{FF2B5EF4-FFF2-40B4-BE49-F238E27FC236}">
                <a16:creationId xmlns:a16="http://schemas.microsoft.com/office/drawing/2014/main" id="{98A81AEF-F83F-C44A-898E-C8C82EAAD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7162" y="2579889"/>
            <a:ext cx="526149" cy="469232"/>
          </a:xfrm>
          <a:prstGeom prst="rect">
            <a:avLst/>
          </a:prstGeom>
        </p:spPr>
      </p:pic>
      <p:pic>
        <p:nvPicPr>
          <p:cNvPr id="15" name="Graphic 14" descr="Cloud Computing">
            <a:extLst>
              <a:ext uri="{FF2B5EF4-FFF2-40B4-BE49-F238E27FC236}">
                <a16:creationId xmlns:a16="http://schemas.microsoft.com/office/drawing/2014/main" id="{660EB91D-7F44-734F-8EEB-3A8BA85D36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7162" y="3474287"/>
            <a:ext cx="526149" cy="46923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446513B-DD4A-6F45-B1B1-D3E4A4E374A8}"/>
              </a:ext>
            </a:extLst>
          </p:cNvPr>
          <p:cNvSpPr txBox="1">
            <a:spLocks/>
          </p:cNvSpPr>
          <p:nvPr/>
        </p:nvSpPr>
        <p:spPr>
          <a:xfrm>
            <a:off x="1757681" y="4781990"/>
            <a:ext cx="5120640" cy="1059146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	Invest in R&amp;D, develop solutions to move from 	“information” to “recommendation” architecture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BE2D84F9-D763-2B47-9523-A49BB1637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7017829" y="4323725"/>
            <a:ext cx="1393701" cy="1975674"/>
          </a:xfrm>
          <a:prstGeom prst="trapezoid">
            <a:avLst>
              <a:gd name="adj" fmla="val 1656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1500" b="1" dirty="0">
                <a:solidFill>
                  <a:sysClr val="windowText" lastClr="000000"/>
                </a:solidFill>
              </a:rPr>
              <a:t>Long-term 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F90587-9280-C34C-8308-CFDBEFC4A437}"/>
              </a:ext>
            </a:extLst>
          </p:cNvPr>
          <p:cNvSpPr/>
          <p:nvPr/>
        </p:nvSpPr>
        <p:spPr>
          <a:xfrm>
            <a:off x="1757680" y="4781990"/>
            <a:ext cx="5120640" cy="1059147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AF82A0C-01F2-B148-B6F6-4D908EA5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V="1">
            <a:off x="6925221" y="4456691"/>
            <a:ext cx="1616225" cy="1692442"/>
          </a:xfrm>
          <a:prstGeom prst="trapezoid">
            <a:avLst>
              <a:gd name="adj" fmla="val 1744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463" b="1">
              <a:solidFill>
                <a:schemeClr val="accent1"/>
              </a:solidFill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A3A7B1-7AB7-314D-BCDA-B60F51D16F97}"/>
              </a:ext>
            </a:extLst>
          </p:cNvPr>
          <p:cNvSpPr txBox="1">
            <a:spLocks/>
          </p:cNvSpPr>
          <p:nvPr/>
        </p:nvSpPr>
        <p:spPr>
          <a:xfrm>
            <a:off x="8668226" y="4494799"/>
            <a:ext cx="2435928" cy="161622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91440" tIns="36576" rIns="91440" bIns="36576" rtlCol="0" anchor="ctr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Calibri" panose="020F0502020204030204"/>
              </a:rPr>
              <a:t>Improved user satisfaction and serve more people</a:t>
            </a:r>
          </a:p>
        </p:txBody>
      </p:sp>
      <p:pic>
        <p:nvPicPr>
          <p:cNvPr id="21" name="Graphic 20" descr="Head with gears">
            <a:extLst>
              <a:ext uri="{FF2B5EF4-FFF2-40B4-BE49-F238E27FC236}">
                <a16:creationId xmlns:a16="http://schemas.microsoft.com/office/drawing/2014/main" id="{1E59D194-2A38-4540-A970-CDBDD7908B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7679" y="5027676"/>
            <a:ext cx="567771" cy="5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FBDCA-5589-BA46-A36C-3DE7E101C7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566" y="2394513"/>
            <a:ext cx="9344435" cy="369887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pic>
        <p:nvPicPr>
          <p:cNvPr id="37890" name="Picture 2" descr="56265093-91ad-4929-bf94-fed91fcdcdf5">
            <a:extLst>
              <a:ext uri="{FF2B5EF4-FFF2-40B4-BE49-F238E27FC236}">
                <a16:creationId xmlns:a16="http://schemas.microsoft.com/office/drawing/2014/main" id="{7845E728-B64A-4A9B-8468-42787038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82880"/>
            <a:ext cx="12607636" cy="713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79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D301822-431F-B24F-86CA-092EEE276F9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31010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D301822-431F-B24F-86CA-092EEE276F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9503CF8-E58B-4A47-A3D0-DD467A85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21044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721AE959-C008-4343-8701-B55540A162D4}"/>
              </a:ext>
            </a:extLst>
          </p:cNvPr>
          <p:cNvGraphicFramePr>
            <a:graphicFrameLocks/>
          </p:cNvGraphicFramePr>
          <p:nvPr/>
        </p:nvGraphicFramePr>
        <p:xfrm>
          <a:off x="930399" y="1964040"/>
          <a:ext cx="9586538" cy="332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B7E2212F-20D1-4C97-A277-10A04A6D56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9909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21" imgW="425" imgH="424" progId="TCLayout.ActiveDocument.1">
                  <p:embed/>
                </p:oleObj>
              </mc:Choice>
              <mc:Fallback>
                <p:oleObj name="think-cell Slide" r:id="rId21" imgW="425" imgH="424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B7E2212F-20D1-4C97-A277-10A04A6D5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42EBEED-CFFD-4349-B450-7F60A2448E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600" dirty="0">
              <a:sym typeface="+mn-lt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10</a:t>
            </a:r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AD8C168F-3E40-4061-9117-66D588F99FF2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930399" y="4747921"/>
            <a:ext cx="146051" cy="39688"/>
          </a:xfrm>
          <a:custGeom>
            <a:avLst/>
            <a:gdLst/>
            <a:ahLst/>
            <a:cxnLst/>
            <a:rect l="0" t="0" r="0" b="0"/>
            <a:pathLst>
              <a:path w="146051" h="39688">
                <a:moveTo>
                  <a:pt x="0" y="39687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rgbClr val="FDF2F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5C455121-6DB5-4C3C-95DB-0EAAED4FC43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6928162" y="5321009"/>
            <a:ext cx="1301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C6FB44D-E288-4EA8-958A-236859060B3D}" type="datetime'''''''''Gra''d''''''''ie''nt'''''' ''''Boo''''s''''''''t'''">
              <a:rPr lang="en-US" altLang="en-US" sz="16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Gradient Boost</a:t>
            </a:fld>
            <a:endParaRPr lang="en-US" sz="1600">
              <a:sym typeface="+mn-lt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298704" y="5321009"/>
            <a:ext cx="13001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Adaptive Boost</a:t>
            </a:r>
            <a:endParaRPr lang="en-US" sz="1600">
              <a:sym typeface="+mn-lt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D2644BE7-57A0-4BF7-91E2-34874E1E4E3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192269" y="5321009"/>
            <a:ext cx="1262063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Random Forest</a:t>
            </a:r>
            <a:endParaRPr lang="en-US" sz="1600">
              <a:sym typeface="+mn-lt"/>
            </a:endParaRP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49F6E826-40A3-4D80-9C52-3F1F4FC8580D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315702" y="5327068"/>
            <a:ext cx="7953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Logistic Regression</a:t>
            </a:r>
            <a:endParaRPr lang="en-US" sz="1600">
              <a:sym typeface="+mn-lt"/>
            </a:endParaRPr>
          </a:p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endParaRPr lang="en-US" sz="1600">
              <a:sym typeface="+mn-lt"/>
            </a:endParaRP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5E81AE2F-55E2-451B-AF5C-95CDBB880239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8975594" y="5321009"/>
            <a:ext cx="9779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>
                <a:sym typeface="+mn-lt"/>
              </a:rPr>
              <a:t>DNN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0496674" y="3516021"/>
            <a:ext cx="38258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6552C6D1-A72B-4728-B8BC-4B5DE79D6EE6}" type="datetime'''A''''''''''''''''''''''''''''''''''UC'''''''''''''''''">
              <a:rPr lang="en-US" altLang="en-US" sz="16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AUC</a:t>
            </a:fld>
            <a:endParaRPr lang="en-US" sz="1600">
              <a:sym typeface="+mn-lt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403600" y="3699879"/>
            <a:ext cx="542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88.3%</a:t>
            </a:r>
            <a:endParaRPr lang="en-US" sz="1600">
              <a:sym typeface="+mn-lt"/>
            </a:endParaRP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/>
        </p:nvSpPr>
        <p:spPr bwMode="gray">
          <a:xfrm>
            <a:off x="5072816" y="3178686"/>
            <a:ext cx="571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88.9</a:t>
            </a:r>
            <a:endParaRPr lang="en-US" sz="1600">
              <a:sym typeface="+mn-lt"/>
            </a:endParaRPr>
          </a:p>
        </p:txBody>
      </p:sp>
      <p:sp>
        <p:nvSpPr>
          <p:cNvPr id="117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6934323" y="2492877"/>
            <a:ext cx="5762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89.7</a:t>
            </a:r>
            <a:endParaRPr lang="en-US" sz="1600">
              <a:sym typeface="+mn-lt"/>
            </a:endParaRPr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/>
        </p:nvSpPr>
        <p:spPr bwMode="gray">
          <a:xfrm>
            <a:off x="7673582" y="2254751"/>
            <a:ext cx="5778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90.1</a:t>
            </a:r>
            <a:endParaRPr lang="en-US" sz="1600">
              <a:sym typeface="+mn-lt"/>
            </a:endParaRP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7725B128-E1DC-4FE9-9410-5AED627E6D6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9542713" y="2045201"/>
            <a:ext cx="5762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>
                <a:sym typeface="+mn-lt"/>
              </a:rPr>
              <a:t>90.3%</a:t>
            </a:r>
            <a:endParaRPr lang="en-US" sz="1600">
              <a:sym typeface="+mn-lt"/>
            </a:endParaRP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/>
        </p:nvSpPr>
        <p:spPr bwMode="gray">
          <a:xfrm>
            <a:off x="3216399" y="3653549"/>
            <a:ext cx="5778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88.4%</a:t>
            </a:r>
            <a:endParaRPr lang="en-US" sz="1600">
              <a:sym typeface="+mn-lt"/>
            </a:endParaRP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136898" y="3238501"/>
            <a:ext cx="542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88.8%</a:t>
            </a:r>
            <a:endParaRPr lang="en-US" sz="1600">
              <a:sym typeface="+mn-lt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8E02B6F-B018-4775-986E-0AC31DE9BED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3940305" y="3134431"/>
            <a:ext cx="5778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89.1%</a:t>
            </a:r>
            <a:endParaRPr lang="en-US" sz="1600">
              <a:sym typeface="+mn-lt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8E95D84-61CC-40EC-9C01-7E8FD7D53789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5787200" y="2835781"/>
            <a:ext cx="571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89.4</a:t>
            </a:r>
            <a:endParaRPr lang="en-US" sz="1600">
              <a:sym typeface="+mn-lt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4F80877-82B9-4142-B1E0-345E595B46AD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8754681" y="2621467"/>
            <a:ext cx="5778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8575" tIns="0" rIns="2857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/>
              <a:t>89.6</a:t>
            </a:r>
            <a:endParaRPr lang="en-US" sz="1600">
              <a:sym typeface="+mn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AE232A-CA48-4CA9-897E-23A52F8D27B2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C37A9A-4EEF-4AC4-BF8F-A1682E706BC7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46E53E-09F8-4AB0-A868-38DCFDC1FB51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of models before/after tuning</a:t>
            </a:r>
          </a:p>
        </p:txBody>
      </p:sp>
    </p:spTree>
    <p:extLst>
      <p:ext uri="{BB962C8B-B14F-4D97-AF65-F5344CB8AC3E}">
        <p14:creationId xmlns:p14="http://schemas.microsoft.com/office/powerpoint/2010/main" val="44634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B7E2212F-20D1-4C97-A277-10A04A6D56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982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B7E2212F-20D1-4C97-A277-10A04A6D5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 hidden="1">
            <a:extLst>
              <a:ext uri="{FF2B5EF4-FFF2-40B4-BE49-F238E27FC236}">
                <a16:creationId xmlns:a16="http://schemas.microsoft.com/office/drawing/2014/main" id="{E42EBEED-CFFD-4349-B450-7F60A2448E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analysis slide 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9AE232A-CA48-4CA9-897E-23A52F8D27B2}"/>
              </a:ext>
            </a:extLst>
          </p:cNvPr>
          <p:cNvSpPr/>
          <p:nvPr/>
        </p:nvSpPr>
        <p:spPr>
          <a:xfrm>
            <a:off x="0" y="293170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C37A9A-4EEF-4AC4-BF8F-A1682E706BC7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46E53E-09F8-4AB0-A868-38DCFDC1FB51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Filtering 18+</a:t>
            </a:r>
          </a:p>
        </p:txBody>
      </p:sp>
      <p:pic>
        <p:nvPicPr>
          <p:cNvPr id="2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A13B4B-3D71-F743-AC9F-F8B41B65B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34" y="1803769"/>
            <a:ext cx="10564282" cy="40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FC420C-3A5D-4789-A697-DC3BBD29CEE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8781B0-9064-46C2-8497-AAAE84DCA1CC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495259-37AB-4B6D-BD31-B118894F75D0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  <p:pic>
        <p:nvPicPr>
          <p:cNvPr id="34" name="Picture 13">
            <a:extLst>
              <a:ext uri="{FF2B5EF4-FFF2-40B4-BE49-F238E27FC236}">
                <a16:creationId xmlns:a16="http://schemas.microsoft.com/office/drawing/2014/main" id="{40EEE022-CD05-0249-9510-DED9EC311D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714" y="1359318"/>
            <a:ext cx="1256741" cy="969629"/>
          </a:xfrm>
          <a:prstGeom prst="rect">
            <a:avLst/>
          </a:prstGeom>
        </p:spPr>
      </p:pic>
      <p:grpSp>
        <p:nvGrpSpPr>
          <p:cNvPr id="35" name="Group 14">
            <a:extLst>
              <a:ext uri="{FF2B5EF4-FFF2-40B4-BE49-F238E27FC236}">
                <a16:creationId xmlns:a16="http://schemas.microsoft.com/office/drawing/2014/main" id="{ACD3D8CF-EBB4-1F49-AEC2-BC36EA860B56}"/>
              </a:ext>
            </a:extLst>
          </p:cNvPr>
          <p:cNvGrpSpPr/>
          <p:nvPr/>
        </p:nvGrpSpPr>
        <p:grpSpPr>
          <a:xfrm>
            <a:off x="6154924" y="2371551"/>
            <a:ext cx="1666322" cy="3111282"/>
            <a:chOff x="5105400" y="1447800"/>
            <a:chExt cx="1828800" cy="3159974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AA64564-0F26-A147-AABE-FE9822711F64}"/>
                </a:ext>
              </a:extLst>
            </p:cNvPr>
            <p:cNvSpPr/>
            <p:nvPr/>
          </p:nvSpPr>
          <p:spPr bwMode="auto">
            <a:xfrm>
              <a:off x="5105400" y="1606330"/>
              <a:ext cx="1828800" cy="3001444"/>
            </a:xfrm>
            <a:prstGeom prst="roundRect">
              <a:avLst>
                <a:gd name="adj" fmla="val 9281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7" name="Round Same Side Corner Rectangle 36">
              <a:extLst>
                <a:ext uri="{FF2B5EF4-FFF2-40B4-BE49-F238E27FC236}">
                  <a16:creationId xmlns:a16="http://schemas.microsoft.com/office/drawing/2014/main" id="{9F025D63-117A-D94C-B3CC-CF250DF26360}"/>
                </a:ext>
              </a:extLst>
            </p:cNvPr>
            <p:cNvSpPr/>
            <p:nvPr/>
          </p:nvSpPr>
          <p:spPr bwMode="auto">
            <a:xfrm>
              <a:off x="5791199" y="1447800"/>
              <a:ext cx="457202" cy="152400"/>
            </a:xfrm>
            <a:prstGeom prst="round2SameRect">
              <a:avLst>
                <a:gd name="adj1" fmla="val 19792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8" name="Shape 62">
            <a:extLst>
              <a:ext uri="{FF2B5EF4-FFF2-40B4-BE49-F238E27FC236}">
                <a16:creationId xmlns:a16="http://schemas.microsoft.com/office/drawing/2014/main" id="{FE90F121-8A26-E247-B6A7-D4791F0218EE}"/>
              </a:ext>
            </a:extLst>
          </p:cNvPr>
          <p:cNvCxnSpPr/>
          <p:nvPr/>
        </p:nvCxnSpPr>
        <p:spPr>
          <a:xfrm rot="16200000" flipH="1">
            <a:off x="7495429" y="1864208"/>
            <a:ext cx="1504950" cy="2519639"/>
          </a:xfrm>
          <a:prstGeom prst="bentConnector4">
            <a:avLst>
              <a:gd name="adj1" fmla="val -15190"/>
              <a:gd name="adj2" fmla="val 54133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26">
            <a:extLst>
              <a:ext uri="{FF2B5EF4-FFF2-40B4-BE49-F238E27FC236}">
                <a16:creationId xmlns:a16="http://schemas.microsoft.com/office/drawing/2014/main" id="{CFEABCC4-1950-5C44-9F15-517D644B30AA}"/>
              </a:ext>
            </a:extLst>
          </p:cNvPr>
          <p:cNvCxnSpPr/>
          <p:nvPr/>
        </p:nvCxnSpPr>
        <p:spPr>
          <a:xfrm rot="5400000" flipH="1" flipV="1">
            <a:off x="7495430" y="3470539"/>
            <a:ext cx="1504950" cy="2519639"/>
          </a:xfrm>
          <a:prstGeom prst="bentConnector4">
            <a:avLst>
              <a:gd name="adj1" fmla="val -15190"/>
              <a:gd name="adj2" fmla="val 54133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7">
            <a:extLst>
              <a:ext uri="{FF2B5EF4-FFF2-40B4-BE49-F238E27FC236}">
                <a16:creationId xmlns:a16="http://schemas.microsoft.com/office/drawing/2014/main" id="{29ABE6E7-62D6-C04D-ACFE-6C3DB283E0DC}"/>
              </a:ext>
            </a:extLst>
          </p:cNvPr>
          <p:cNvGrpSpPr/>
          <p:nvPr/>
        </p:nvGrpSpPr>
        <p:grpSpPr>
          <a:xfrm>
            <a:off x="8653937" y="3288510"/>
            <a:ext cx="1310988" cy="1310984"/>
            <a:chOff x="7147213" y="2364759"/>
            <a:chExt cx="1310988" cy="1310984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43448C-9BD2-0D4F-B4E6-6EF1AF4DF23D}"/>
                </a:ext>
              </a:extLst>
            </p:cNvPr>
            <p:cNvSpPr/>
            <p:nvPr/>
          </p:nvSpPr>
          <p:spPr>
            <a:xfrm>
              <a:off x="7147213" y="236475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8E8E8E"/>
            </a:solidFill>
            <a:ln w="190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/>
            </a:p>
          </p:txBody>
        </p:sp>
        <p:grpSp>
          <p:nvGrpSpPr>
            <p:cNvPr id="42" name="Group 34">
              <a:extLst>
                <a:ext uri="{FF2B5EF4-FFF2-40B4-BE49-F238E27FC236}">
                  <a16:creationId xmlns:a16="http://schemas.microsoft.com/office/drawing/2014/main" id="{8E9436D1-E045-7444-B99D-69D20009E843}"/>
                </a:ext>
              </a:extLst>
            </p:cNvPr>
            <p:cNvGrpSpPr/>
            <p:nvPr/>
          </p:nvGrpSpPr>
          <p:grpSpPr>
            <a:xfrm>
              <a:off x="7530095" y="2623561"/>
              <a:ext cx="545225" cy="793380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43" name="Freeform 78">
                <a:extLst>
                  <a:ext uri="{FF2B5EF4-FFF2-40B4-BE49-F238E27FC236}">
                    <a16:creationId xmlns:a16="http://schemas.microsoft.com/office/drawing/2014/main" id="{11CB7CF8-7BE7-F540-ACBC-361DD2939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79">
                <a:extLst>
                  <a:ext uri="{FF2B5EF4-FFF2-40B4-BE49-F238E27FC236}">
                    <a16:creationId xmlns:a16="http://schemas.microsoft.com/office/drawing/2014/main" id="{0378F7F3-E23D-D54F-8DB4-E366ACC4F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A2B6DD32-2B44-5648-9752-F4708001A82C}"/>
              </a:ext>
            </a:extLst>
          </p:cNvPr>
          <p:cNvSpPr/>
          <p:nvPr/>
        </p:nvSpPr>
        <p:spPr bwMode="auto">
          <a:xfrm>
            <a:off x="6230665" y="2587319"/>
            <a:ext cx="1514838" cy="545643"/>
          </a:xfrm>
          <a:prstGeom prst="round2SameRect">
            <a:avLst>
              <a:gd name="adj1" fmla="val 19792"/>
              <a:gd name="adj2" fmla="val 0"/>
            </a:avLst>
          </a:prstGeom>
          <a:solidFill>
            <a:srgbClr val="3E4D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9B9C33-FA40-B948-8ED5-4DEDB3BEB453}"/>
              </a:ext>
            </a:extLst>
          </p:cNvPr>
          <p:cNvSpPr/>
          <p:nvPr/>
        </p:nvSpPr>
        <p:spPr bwMode="auto">
          <a:xfrm>
            <a:off x="6230665" y="3162801"/>
            <a:ext cx="1514838" cy="545643"/>
          </a:xfrm>
          <a:prstGeom prst="rect">
            <a:avLst/>
          </a:pr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4F47DB-3518-A54A-B201-C1754DE3F56C}"/>
              </a:ext>
            </a:extLst>
          </p:cNvPr>
          <p:cNvSpPr/>
          <p:nvPr/>
        </p:nvSpPr>
        <p:spPr bwMode="auto">
          <a:xfrm>
            <a:off x="6230665" y="3738283"/>
            <a:ext cx="1514838" cy="545643"/>
          </a:xfrm>
          <a:prstGeom prst="rect">
            <a:avLst/>
          </a:prstGeom>
          <a:solidFill>
            <a:srgbClr val="7C7B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625A4E-AF6F-C24B-8C4A-5AFD477EB151}"/>
              </a:ext>
            </a:extLst>
          </p:cNvPr>
          <p:cNvSpPr/>
          <p:nvPr/>
        </p:nvSpPr>
        <p:spPr bwMode="auto">
          <a:xfrm>
            <a:off x="6230665" y="4313765"/>
            <a:ext cx="1514838" cy="545643"/>
          </a:xfrm>
          <a:prstGeom prst="rect">
            <a:avLst/>
          </a:prstGeom>
          <a:solidFill>
            <a:srgbClr val="ED7D3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9" name="Round Same Side Corner Rectangle 48">
            <a:extLst>
              <a:ext uri="{FF2B5EF4-FFF2-40B4-BE49-F238E27FC236}">
                <a16:creationId xmlns:a16="http://schemas.microsoft.com/office/drawing/2014/main" id="{3E88DD0A-4CAA-534C-A3FE-1F777E117789}"/>
              </a:ext>
            </a:extLst>
          </p:cNvPr>
          <p:cNvSpPr/>
          <p:nvPr/>
        </p:nvSpPr>
        <p:spPr bwMode="auto">
          <a:xfrm rot="10800000">
            <a:off x="6230666" y="4889249"/>
            <a:ext cx="1514838" cy="545643"/>
          </a:xfrm>
          <a:prstGeom prst="round2SameRect">
            <a:avLst>
              <a:gd name="adj1" fmla="val 19792"/>
              <a:gd name="adj2" fmla="val 0"/>
            </a:avLst>
          </a:prstGeom>
          <a:solidFill>
            <a:srgbClr val="3E4D6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50" name="Group 50">
            <a:extLst>
              <a:ext uri="{FF2B5EF4-FFF2-40B4-BE49-F238E27FC236}">
                <a16:creationId xmlns:a16="http://schemas.microsoft.com/office/drawing/2014/main" id="{B0433D8E-B0DF-FF45-AE8F-3887DF736421}"/>
              </a:ext>
            </a:extLst>
          </p:cNvPr>
          <p:cNvGrpSpPr/>
          <p:nvPr/>
        </p:nvGrpSpPr>
        <p:grpSpPr>
          <a:xfrm>
            <a:off x="2088718" y="3665931"/>
            <a:ext cx="618158" cy="618156"/>
            <a:chOff x="2477557" y="3537459"/>
            <a:chExt cx="835480" cy="835478"/>
          </a:xfrm>
        </p:grpSpPr>
        <p:grpSp>
          <p:nvGrpSpPr>
            <p:cNvPr id="51" name="Group 225">
              <a:extLst>
                <a:ext uri="{FF2B5EF4-FFF2-40B4-BE49-F238E27FC236}">
                  <a16:creationId xmlns:a16="http://schemas.microsoft.com/office/drawing/2014/main" id="{E6FF60E7-57B4-564D-A7B1-CE1F6C167EC4}"/>
                </a:ext>
              </a:extLst>
            </p:cNvPr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9A1E82A-1740-FC46-9FEB-095F9D75D2CD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7C7B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8B028DC-9D27-BD4C-BE9B-B5E61FA04075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7C7B7D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3CCB56C-23AC-FD43-BB8C-F96ACF7881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5">
            <a:extLst>
              <a:ext uri="{FF2B5EF4-FFF2-40B4-BE49-F238E27FC236}">
                <a16:creationId xmlns:a16="http://schemas.microsoft.com/office/drawing/2014/main" id="{EEFA0554-DDC4-AA4F-9B61-29F20293589F}"/>
              </a:ext>
            </a:extLst>
          </p:cNvPr>
          <p:cNvGrpSpPr/>
          <p:nvPr/>
        </p:nvGrpSpPr>
        <p:grpSpPr>
          <a:xfrm>
            <a:off x="2131940" y="2271871"/>
            <a:ext cx="531713" cy="531713"/>
            <a:chOff x="1240878" y="2145877"/>
            <a:chExt cx="718644" cy="71864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6485EEA-9C07-BD42-90F2-91EE6D1F0C56}"/>
                </a:ext>
              </a:extLst>
            </p:cNvPr>
            <p:cNvSpPr/>
            <p:nvPr/>
          </p:nvSpPr>
          <p:spPr>
            <a:xfrm>
              <a:off x="1240878" y="2145877"/>
              <a:ext cx="718644" cy="718645"/>
            </a:xfrm>
            <a:prstGeom prst="ellipse">
              <a:avLst/>
            </a:prstGeom>
            <a:solidFill>
              <a:srgbClr val="3E4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99A051EB-F1B9-584D-BCC2-52D0545C7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60">
            <a:extLst>
              <a:ext uri="{FF2B5EF4-FFF2-40B4-BE49-F238E27FC236}">
                <a16:creationId xmlns:a16="http://schemas.microsoft.com/office/drawing/2014/main" id="{AB7032E2-0EBF-014D-BD41-0C62D93379F1}"/>
              </a:ext>
            </a:extLst>
          </p:cNvPr>
          <p:cNvGrpSpPr/>
          <p:nvPr/>
        </p:nvGrpSpPr>
        <p:grpSpPr>
          <a:xfrm>
            <a:off x="2088718" y="4384572"/>
            <a:ext cx="618158" cy="618156"/>
            <a:chOff x="5811502" y="3537459"/>
            <a:chExt cx="835480" cy="835478"/>
          </a:xfrm>
        </p:grpSpPr>
        <p:grpSp>
          <p:nvGrpSpPr>
            <p:cNvPr id="59" name="Group 225">
              <a:extLst>
                <a:ext uri="{FF2B5EF4-FFF2-40B4-BE49-F238E27FC236}">
                  <a16:creationId xmlns:a16="http://schemas.microsoft.com/office/drawing/2014/main" id="{825027DE-9D7C-E843-B5D2-D827C2E15361}"/>
                </a:ext>
              </a:extLst>
            </p:cNvPr>
            <p:cNvGrpSpPr/>
            <p:nvPr/>
          </p:nvGrpSpPr>
          <p:grpSpPr>
            <a:xfrm>
              <a:off x="5811501" y="3537461"/>
              <a:ext cx="835479" cy="835479"/>
              <a:chOff x="864537" y="1822859"/>
              <a:chExt cx="971309" cy="971307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969F2DB-98E0-1646-881E-5E37E9241E3D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DFB38ED-0142-6242-B38D-8FE717B6E435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ED7D3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60" name="Freeform 86">
              <a:extLst>
                <a:ext uri="{FF2B5EF4-FFF2-40B4-BE49-F238E27FC236}">
                  <a16:creationId xmlns:a16="http://schemas.microsoft.com/office/drawing/2014/main" id="{5F77D977-DF80-A347-87BE-F477944B8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4972" y="3712460"/>
              <a:ext cx="288540" cy="485476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6">
            <a:extLst>
              <a:ext uri="{FF2B5EF4-FFF2-40B4-BE49-F238E27FC236}">
                <a16:creationId xmlns:a16="http://schemas.microsoft.com/office/drawing/2014/main" id="{22F93E51-F88D-3C43-A02F-44628335523B}"/>
              </a:ext>
            </a:extLst>
          </p:cNvPr>
          <p:cNvGrpSpPr/>
          <p:nvPr/>
        </p:nvGrpSpPr>
        <p:grpSpPr>
          <a:xfrm>
            <a:off x="2088718" y="2947290"/>
            <a:ext cx="618158" cy="618156"/>
            <a:chOff x="1810872" y="2768050"/>
            <a:chExt cx="835480" cy="835478"/>
          </a:xfrm>
        </p:grpSpPr>
        <p:grpSp>
          <p:nvGrpSpPr>
            <p:cNvPr id="64" name="Group 225">
              <a:extLst>
                <a:ext uri="{FF2B5EF4-FFF2-40B4-BE49-F238E27FC236}">
                  <a16:creationId xmlns:a16="http://schemas.microsoft.com/office/drawing/2014/main" id="{33AA8CEA-C0DF-8C4D-867D-1B4015B68B5C}"/>
                </a:ext>
              </a:extLst>
            </p:cNvPr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E3D3141-9431-424A-9528-0AC8063C7132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491E0F5-AE62-7F4B-A8A0-C4EA60F00939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ED7D3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2CDBC1BC-C6D2-5B44-9AFA-6EEB0374DC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71">
            <a:extLst>
              <a:ext uri="{FF2B5EF4-FFF2-40B4-BE49-F238E27FC236}">
                <a16:creationId xmlns:a16="http://schemas.microsoft.com/office/drawing/2014/main" id="{7B6FAF01-41A2-A740-8EC4-F5A79D3E8D47}"/>
              </a:ext>
            </a:extLst>
          </p:cNvPr>
          <p:cNvGrpSpPr/>
          <p:nvPr/>
        </p:nvGrpSpPr>
        <p:grpSpPr>
          <a:xfrm>
            <a:off x="2088718" y="5103214"/>
            <a:ext cx="618158" cy="618156"/>
            <a:chOff x="7133616" y="2087458"/>
            <a:chExt cx="835480" cy="835478"/>
          </a:xfrm>
        </p:grpSpPr>
        <p:grpSp>
          <p:nvGrpSpPr>
            <p:cNvPr id="69" name="Group 225">
              <a:extLst>
                <a:ext uri="{FF2B5EF4-FFF2-40B4-BE49-F238E27FC236}">
                  <a16:creationId xmlns:a16="http://schemas.microsoft.com/office/drawing/2014/main" id="{16940503-DD43-0B4F-8633-A975B568004C}"/>
                </a:ext>
              </a:extLst>
            </p:cNvPr>
            <p:cNvGrpSpPr/>
            <p:nvPr/>
          </p:nvGrpSpPr>
          <p:grpSpPr>
            <a:xfrm>
              <a:off x="7133615" y="2087460"/>
              <a:ext cx="835479" cy="835479"/>
              <a:chOff x="864537" y="1822859"/>
              <a:chExt cx="971309" cy="97130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FE6BC01-D12A-5145-82D6-55565A5C9C9A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3E4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E1FD53B-DBE6-5643-B696-92B351F61968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3E4D6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70" name="Freeform 83">
              <a:extLst>
                <a:ext uri="{FF2B5EF4-FFF2-40B4-BE49-F238E27FC236}">
                  <a16:creationId xmlns:a16="http://schemas.microsoft.com/office/drawing/2014/main" id="{4B2554F0-BE5A-F146-8B9B-E997290A33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4774" y="2285323"/>
              <a:ext cx="293165" cy="439748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6">
            <a:extLst>
              <a:ext uri="{FF2B5EF4-FFF2-40B4-BE49-F238E27FC236}">
                <a16:creationId xmlns:a16="http://schemas.microsoft.com/office/drawing/2014/main" id="{0E6FB08E-35D2-DC44-AE6E-4390E5801156}"/>
              </a:ext>
            </a:extLst>
          </p:cNvPr>
          <p:cNvGrpSpPr/>
          <p:nvPr/>
        </p:nvGrpSpPr>
        <p:grpSpPr>
          <a:xfrm>
            <a:off x="2758903" y="2232131"/>
            <a:ext cx="3266543" cy="430887"/>
            <a:chOff x="-134718" y="1880623"/>
            <a:chExt cx="3266543" cy="430887"/>
          </a:xfrm>
        </p:grpSpPr>
        <p:sp>
          <p:nvSpPr>
            <p:cNvPr id="74" name="Footer Text">
              <a:extLst>
                <a:ext uri="{FF2B5EF4-FFF2-40B4-BE49-F238E27FC236}">
                  <a16:creationId xmlns:a16="http://schemas.microsoft.com/office/drawing/2014/main" id="{798A1291-1EA9-2F42-B18B-D3A7068F0581}"/>
                </a:ext>
              </a:extLst>
            </p:cNvPr>
            <p:cNvSpPr txBox="1"/>
            <p:nvPr/>
          </p:nvSpPr>
          <p:spPr>
            <a:xfrm>
              <a:off x="-91496" y="2099986"/>
              <a:ext cx="3223321" cy="166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endParaRPr lang="en-US" sz="1050" dirty="0">
                <a:solidFill>
                  <a:srgbClr val="F2F2F2"/>
                </a:solidFill>
                <a:latin typeface="Roboto Condensed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28019F6-FDDB-224A-8D13-232C464C8BC9}"/>
                </a:ext>
              </a:extLst>
            </p:cNvPr>
            <p:cNvSpPr txBox="1"/>
            <p:nvPr/>
          </p:nvSpPr>
          <p:spPr>
            <a:xfrm>
              <a:off x="-134718" y="1880623"/>
              <a:ext cx="258897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117560"/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Problem Statement and Objectives</a:t>
              </a:r>
            </a:p>
            <a:p>
              <a:pPr defTabSz="1117560"/>
              <a:endParaRPr lang="en-US" sz="1400" b="1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76" name="Group 79">
            <a:extLst>
              <a:ext uri="{FF2B5EF4-FFF2-40B4-BE49-F238E27FC236}">
                <a16:creationId xmlns:a16="http://schemas.microsoft.com/office/drawing/2014/main" id="{655C5CEE-85F8-1C45-A6AE-0B496C420C29}"/>
              </a:ext>
            </a:extLst>
          </p:cNvPr>
          <p:cNvGrpSpPr/>
          <p:nvPr/>
        </p:nvGrpSpPr>
        <p:grpSpPr>
          <a:xfrm>
            <a:off x="2802125" y="2978173"/>
            <a:ext cx="3223321" cy="353220"/>
            <a:chOff x="-91496" y="1908349"/>
            <a:chExt cx="3223321" cy="353220"/>
          </a:xfrm>
        </p:grpSpPr>
        <p:sp>
          <p:nvSpPr>
            <p:cNvPr id="77" name="Footer Text">
              <a:extLst>
                <a:ext uri="{FF2B5EF4-FFF2-40B4-BE49-F238E27FC236}">
                  <a16:creationId xmlns:a16="http://schemas.microsoft.com/office/drawing/2014/main" id="{5DC09B7A-A951-6A4C-9FAF-14CCB4D356DE}"/>
                </a:ext>
              </a:extLst>
            </p:cNvPr>
            <p:cNvSpPr txBox="1"/>
            <p:nvPr/>
          </p:nvSpPr>
          <p:spPr>
            <a:xfrm>
              <a:off x="-91496" y="2099986"/>
              <a:ext cx="3223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endParaRPr lang="en-US" sz="105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B4667A-40C1-0E40-9BCD-EF15D6D44988}"/>
                </a:ext>
              </a:extLst>
            </p:cNvPr>
            <p:cNvSpPr txBox="1"/>
            <p:nvPr/>
          </p:nvSpPr>
          <p:spPr>
            <a:xfrm>
              <a:off x="-91496" y="1908349"/>
              <a:ext cx="150201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117560"/>
              <a:r>
                <a:rPr lang="en-US" sz="1400" b="1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</a:rPr>
                <a:t>Recommendation</a:t>
              </a:r>
            </a:p>
          </p:txBody>
        </p:sp>
      </p:grpSp>
      <p:grpSp>
        <p:nvGrpSpPr>
          <p:cNvPr id="79" name="Group 82">
            <a:extLst>
              <a:ext uri="{FF2B5EF4-FFF2-40B4-BE49-F238E27FC236}">
                <a16:creationId xmlns:a16="http://schemas.microsoft.com/office/drawing/2014/main" id="{A096205F-7FA4-9E47-9D50-767E04688F65}"/>
              </a:ext>
            </a:extLst>
          </p:cNvPr>
          <p:cNvGrpSpPr/>
          <p:nvPr/>
        </p:nvGrpSpPr>
        <p:grpSpPr>
          <a:xfrm>
            <a:off x="2802125" y="3696490"/>
            <a:ext cx="3223321" cy="358286"/>
            <a:chOff x="-91496" y="1908349"/>
            <a:chExt cx="3223321" cy="358286"/>
          </a:xfrm>
        </p:grpSpPr>
        <p:sp>
          <p:nvSpPr>
            <p:cNvPr id="80" name="Footer Text">
              <a:extLst>
                <a:ext uri="{FF2B5EF4-FFF2-40B4-BE49-F238E27FC236}">
                  <a16:creationId xmlns:a16="http://schemas.microsoft.com/office/drawing/2014/main" id="{1C8BE368-3ECF-FC4D-BD66-1E9380D2D634}"/>
                </a:ext>
              </a:extLst>
            </p:cNvPr>
            <p:cNvSpPr txBox="1"/>
            <p:nvPr/>
          </p:nvSpPr>
          <p:spPr>
            <a:xfrm>
              <a:off x="-91496" y="2099986"/>
              <a:ext cx="3223321" cy="166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endParaRPr lang="en-US" sz="105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22C41D9-B071-DC4F-B467-857FC57028DE}"/>
                </a:ext>
              </a:extLst>
            </p:cNvPr>
            <p:cNvSpPr txBox="1"/>
            <p:nvPr/>
          </p:nvSpPr>
          <p:spPr>
            <a:xfrm>
              <a:off x="-91496" y="1908349"/>
              <a:ext cx="8640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117560"/>
              <a:r>
                <a:rPr lang="en-US" sz="1400" b="1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</a:rPr>
                <a:t>Solution 1</a:t>
              </a:r>
              <a:endPara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82" name="Group 85">
            <a:extLst>
              <a:ext uri="{FF2B5EF4-FFF2-40B4-BE49-F238E27FC236}">
                <a16:creationId xmlns:a16="http://schemas.microsoft.com/office/drawing/2014/main" id="{E1ED318B-5687-C441-9F4E-66C47EC947A1}"/>
              </a:ext>
            </a:extLst>
          </p:cNvPr>
          <p:cNvGrpSpPr/>
          <p:nvPr/>
        </p:nvGrpSpPr>
        <p:grpSpPr>
          <a:xfrm>
            <a:off x="2802125" y="4469235"/>
            <a:ext cx="3223321" cy="353220"/>
            <a:chOff x="-91496" y="1908349"/>
            <a:chExt cx="3223321" cy="353220"/>
          </a:xfrm>
        </p:grpSpPr>
        <p:sp>
          <p:nvSpPr>
            <p:cNvPr id="83" name="Footer Text">
              <a:extLst>
                <a:ext uri="{FF2B5EF4-FFF2-40B4-BE49-F238E27FC236}">
                  <a16:creationId xmlns:a16="http://schemas.microsoft.com/office/drawing/2014/main" id="{272616C8-33E8-5D43-B4AD-720B4F844733}"/>
                </a:ext>
              </a:extLst>
            </p:cNvPr>
            <p:cNvSpPr txBox="1"/>
            <p:nvPr/>
          </p:nvSpPr>
          <p:spPr>
            <a:xfrm>
              <a:off x="-91496" y="2099986"/>
              <a:ext cx="322332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4FC3EF9-58BC-F54C-9880-E1126281B868}"/>
                </a:ext>
              </a:extLst>
            </p:cNvPr>
            <p:cNvSpPr txBox="1"/>
            <p:nvPr/>
          </p:nvSpPr>
          <p:spPr>
            <a:xfrm>
              <a:off x="-91496" y="1908349"/>
              <a:ext cx="86401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117560"/>
              <a:r>
                <a:rPr lang="en-US" sz="1400" b="1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</a:rPr>
                <a:t>Solution 2</a:t>
              </a:r>
              <a:endParaRPr lang="en-US" sz="1600" b="1" dirty="0">
                <a:solidFill>
                  <a:srgbClr val="262626">
                    <a:lumMod val="75000"/>
                    <a:lumOff val="25000"/>
                  </a:srgbClr>
                </a:solidFill>
                <a:latin typeface="Roboto Condensed"/>
              </a:endParaRPr>
            </a:p>
          </p:txBody>
        </p:sp>
      </p:grpSp>
      <p:grpSp>
        <p:nvGrpSpPr>
          <p:cNvPr id="85" name="Group 88">
            <a:extLst>
              <a:ext uri="{FF2B5EF4-FFF2-40B4-BE49-F238E27FC236}">
                <a16:creationId xmlns:a16="http://schemas.microsoft.com/office/drawing/2014/main" id="{A353C857-4FA5-5C4C-8A28-10FC63331E0D}"/>
              </a:ext>
            </a:extLst>
          </p:cNvPr>
          <p:cNvGrpSpPr/>
          <p:nvPr/>
        </p:nvGrpSpPr>
        <p:grpSpPr>
          <a:xfrm>
            <a:off x="2793982" y="5256843"/>
            <a:ext cx="3223321" cy="408491"/>
            <a:chOff x="-99639" y="2010301"/>
            <a:chExt cx="3223321" cy="408491"/>
          </a:xfrm>
        </p:grpSpPr>
        <p:sp>
          <p:nvSpPr>
            <p:cNvPr id="86" name="Footer Text">
              <a:extLst>
                <a:ext uri="{FF2B5EF4-FFF2-40B4-BE49-F238E27FC236}">
                  <a16:creationId xmlns:a16="http://schemas.microsoft.com/office/drawing/2014/main" id="{055FC40B-4B06-5543-8EF3-779860C4427E}"/>
                </a:ext>
              </a:extLst>
            </p:cNvPr>
            <p:cNvSpPr txBox="1"/>
            <p:nvPr/>
          </p:nvSpPr>
          <p:spPr>
            <a:xfrm>
              <a:off x="-99639" y="2252143"/>
              <a:ext cx="3223321" cy="166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90570">
                <a:spcBef>
                  <a:spcPct val="20000"/>
                </a:spcBef>
                <a:defRPr/>
              </a:pPr>
              <a:endParaRPr lang="en-US" sz="105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F9068D6-4B34-384C-8443-49E9E8826FFF}"/>
                </a:ext>
              </a:extLst>
            </p:cNvPr>
            <p:cNvSpPr txBox="1"/>
            <p:nvPr/>
          </p:nvSpPr>
          <p:spPr>
            <a:xfrm>
              <a:off x="-91496" y="2010301"/>
              <a:ext cx="151798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117560"/>
              <a:r>
                <a:rPr lang="en-US" sz="1400" b="1" dirty="0">
                  <a:solidFill>
                    <a:srgbClr val="262626">
                      <a:lumMod val="75000"/>
                      <a:lumOff val="25000"/>
                    </a:srgbClr>
                  </a:solidFill>
                  <a:latin typeface="Roboto Condensed"/>
                </a:rPr>
                <a:t>Timeline and Risk</a:t>
              </a: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6E82AE0-821B-4C4F-92EC-3269F44D21F4}"/>
              </a:ext>
            </a:extLst>
          </p:cNvPr>
          <p:cNvSpPr/>
          <p:nvPr/>
        </p:nvSpPr>
        <p:spPr>
          <a:xfrm>
            <a:off x="2088718" y="2232131"/>
            <a:ext cx="618157" cy="618157"/>
          </a:xfrm>
          <a:prstGeom prst="ellipse">
            <a:avLst/>
          </a:prstGeom>
          <a:noFill/>
          <a:ln w="19050">
            <a:solidFill>
              <a:srgbClr val="3E4D6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89" name="Group 37">
            <a:extLst>
              <a:ext uri="{FF2B5EF4-FFF2-40B4-BE49-F238E27FC236}">
                <a16:creationId xmlns:a16="http://schemas.microsoft.com/office/drawing/2014/main" id="{E1AD9983-8540-4F46-BB59-7B3390882CC9}"/>
              </a:ext>
            </a:extLst>
          </p:cNvPr>
          <p:cNvGrpSpPr/>
          <p:nvPr/>
        </p:nvGrpSpPr>
        <p:grpSpPr>
          <a:xfrm>
            <a:off x="8652760" y="3289826"/>
            <a:ext cx="1310988" cy="1310984"/>
            <a:chOff x="7147213" y="2364759"/>
            <a:chExt cx="1310988" cy="1310984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21D5DED-11B8-3041-8364-5513AE8F8B5A}"/>
                </a:ext>
              </a:extLst>
            </p:cNvPr>
            <p:cNvSpPr/>
            <p:nvPr/>
          </p:nvSpPr>
          <p:spPr>
            <a:xfrm>
              <a:off x="7147213" y="236475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ED7D31"/>
            </a:solidFill>
            <a:ln w="1905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79" tIns="106379" rIns="106379" bIns="106379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dirty="0"/>
            </a:p>
          </p:txBody>
        </p:sp>
        <p:grpSp>
          <p:nvGrpSpPr>
            <p:cNvPr id="91" name="Group 34">
              <a:extLst>
                <a:ext uri="{FF2B5EF4-FFF2-40B4-BE49-F238E27FC236}">
                  <a16:creationId xmlns:a16="http://schemas.microsoft.com/office/drawing/2014/main" id="{BAE42409-A89E-EA45-9C63-018174103A3F}"/>
                </a:ext>
              </a:extLst>
            </p:cNvPr>
            <p:cNvGrpSpPr/>
            <p:nvPr/>
          </p:nvGrpSpPr>
          <p:grpSpPr>
            <a:xfrm>
              <a:off x="7530095" y="2623561"/>
              <a:ext cx="545225" cy="793380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92" name="Freeform 78">
                <a:extLst>
                  <a:ext uri="{FF2B5EF4-FFF2-40B4-BE49-F238E27FC236}">
                    <a16:creationId xmlns:a16="http://schemas.microsoft.com/office/drawing/2014/main" id="{A380178E-2437-824A-A5B4-2105AFC99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79">
                <a:extLst>
                  <a:ext uri="{FF2B5EF4-FFF2-40B4-BE49-F238E27FC236}">
                    <a16:creationId xmlns:a16="http://schemas.microsoft.com/office/drawing/2014/main" id="{5B8CD6F8-826F-4E4D-800B-490F3E6422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25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8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AF7F88E-4CC1-D94C-9A06-AA122BE3C566}"/>
              </a:ext>
            </a:extLst>
          </p:cNvPr>
          <p:cNvSpPr/>
          <p:nvPr/>
        </p:nvSpPr>
        <p:spPr>
          <a:xfrm>
            <a:off x="3340442" y="2300655"/>
            <a:ext cx="4942662" cy="4893334"/>
          </a:xfrm>
          <a:prstGeom prst="blockArc">
            <a:avLst/>
          </a:prstGeom>
          <a:solidFill>
            <a:srgbClr val="ED7D3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CA92EA2-1A46-5342-A234-B898ADB764D2}"/>
              </a:ext>
            </a:extLst>
          </p:cNvPr>
          <p:cNvSpPr/>
          <p:nvPr/>
        </p:nvSpPr>
        <p:spPr>
          <a:xfrm>
            <a:off x="3340442" y="2309839"/>
            <a:ext cx="4942662" cy="4893334"/>
          </a:xfrm>
          <a:prstGeom prst="blockArc">
            <a:avLst>
              <a:gd name="adj1" fmla="val 12883839"/>
              <a:gd name="adj2" fmla="val 0"/>
              <a:gd name="adj3" fmla="val 25000"/>
            </a:avLst>
          </a:prstGeom>
          <a:solidFill>
            <a:srgbClr val="3E4D62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EE583B-9314-2B48-8A00-E70572AA92D3}"/>
              </a:ext>
            </a:extLst>
          </p:cNvPr>
          <p:cNvSpPr txBox="1"/>
          <p:nvPr/>
        </p:nvSpPr>
        <p:spPr>
          <a:xfrm>
            <a:off x="1280247" y="3734616"/>
            <a:ext cx="390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Objectives</a:t>
            </a:r>
          </a:p>
          <a:p>
            <a:pPr defTabSz="1117560"/>
            <a:endParaRPr lang="en-US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A5FDE6-BFF1-CC47-9544-8FBF73721DB2}"/>
              </a:ext>
            </a:extLst>
          </p:cNvPr>
          <p:cNvSpPr/>
          <p:nvPr/>
        </p:nvSpPr>
        <p:spPr>
          <a:xfrm rot="14355879">
            <a:off x="4373478" y="3398113"/>
            <a:ext cx="1620580" cy="2249355"/>
          </a:xfrm>
          <a:custGeom>
            <a:avLst/>
            <a:gdLst>
              <a:gd name="connsiteX0" fmla="*/ 1079315 w 1079315"/>
              <a:gd name="connsiteY0" fmla="*/ 0 h 1513184"/>
              <a:gd name="connsiteX1" fmla="*/ 610314 w 1079315"/>
              <a:gd name="connsiteY1" fmla="*/ 877178 h 1513184"/>
              <a:gd name="connsiteX2" fmla="*/ 624392 w 1079315"/>
              <a:gd name="connsiteY2" fmla="*/ 888793 h 1513184"/>
              <a:gd name="connsiteX3" fmla="*/ 731520 w 1079315"/>
              <a:gd name="connsiteY3" fmla="*/ 1147424 h 1513184"/>
              <a:gd name="connsiteX4" fmla="*/ 365760 w 1079315"/>
              <a:gd name="connsiteY4" fmla="*/ 1513184 h 1513184"/>
              <a:gd name="connsiteX5" fmla="*/ 0 w 1079315"/>
              <a:gd name="connsiteY5" fmla="*/ 1147424 h 1513184"/>
              <a:gd name="connsiteX6" fmla="*/ 365760 w 1079315"/>
              <a:gd name="connsiteY6" fmla="*/ 781664 h 1513184"/>
              <a:gd name="connsiteX7" fmla="*/ 439474 w 1079315"/>
              <a:gd name="connsiteY7" fmla="*/ 789095 h 1513184"/>
              <a:gd name="connsiteX8" fmla="*/ 498981 w 1079315"/>
              <a:gd name="connsiteY8" fmla="*/ 807567 h 1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9315" h="1513184">
                <a:moveTo>
                  <a:pt x="1079315" y="0"/>
                </a:moveTo>
                <a:lnTo>
                  <a:pt x="610314" y="877178"/>
                </a:lnTo>
                <a:lnTo>
                  <a:pt x="624392" y="888793"/>
                </a:lnTo>
                <a:cubicBezTo>
                  <a:pt x="690581" y="954982"/>
                  <a:pt x="731520" y="1046422"/>
                  <a:pt x="731520" y="1147424"/>
                </a:cubicBezTo>
                <a:cubicBezTo>
                  <a:pt x="731520" y="1349428"/>
                  <a:pt x="567764" y="1513184"/>
                  <a:pt x="365760" y="1513184"/>
                </a:cubicBezTo>
                <a:cubicBezTo>
                  <a:pt x="163756" y="1513184"/>
                  <a:pt x="0" y="1349428"/>
                  <a:pt x="0" y="1147424"/>
                </a:cubicBezTo>
                <a:cubicBezTo>
                  <a:pt x="0" y="945420"/>
                  <a:pt x="163756" y="781664"/>
                  <a:pt x="365760" y="781664"/>
                </a:cubicBezTo>
                <a:cubicBezTo>
                  <a:pt x="391011" y="781664"/>
                  <a:pt x="415663" y="784223"/>
                  <a:pt x="439474" y="789095"/>
                </a:cubicBezTo>
                <a:lnTo>
                  <a:pt x="498981" y="80756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3097D-7EA5-C74D-972E-71FD80A3BD83}"/>
              </a:ext>
            </a:extLst>
          </p:cNvPr>
          <p:cNvSpPr txBox="1"/>
          <p:nvPr/>
        </p:nvSpPr>
        <p:spPr>
          <a:xfrm>
            <a:off x="5183768" y="1775079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1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A6E34A-CD39-B343-960F-811CEE13076F}"/>
              </a:ext>
            </a:extLst>
          </p:cNvPr>
          <p:cNvSpPr txBox="1"/>
          <p:nvPr/>
        </p:nvSpPr>
        <p:spPr>
          <a:xfrm>
            <a:off x="2427822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Recommendation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D7411-DE27-5F49-96A6-0C91B6BD960C}"/>
              </a:ext>
            </a:extLst>
          </p:cNvPr>
          <p:cNvSpPr txBox="1"/>
          <p:nvPr/>
        </p:nvSpPr>
        <p:spPr>
          <a:xfrm>
            <a:off x="8391538" y="4009100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Timeline and Risk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26E003-FCCE-3043-BA7A-FA2AFA48C829}"/>
              </a:ext>
            </a:extLst>
          </p:cNvPr>
          <p:cNvSpPr txBox="1"/>
          <p:nvPr/>
        </p:nvSpPr>
        <p:spPr>
          <a:xfrm>
            <a:off x="7528006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2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73752-8AAF-4CC7-B0CA-55B9964D24FC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18C1EF-0FAF-48A1-8FA0-FA32E2879E44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2879F-E4C7-4367-8514-A7DEFF892DE7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0519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5645CAB4-58B9-4E38-919C-7F03D46C0FA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004A599-D371-458F-B339-53905C462A9D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127207B-8279-4E38-B3AE-61395716D7C7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9C57A9-30A9-483C-B9EA-21FACA1F9063}"/>
              </a:ext>
            </a:extLst>
          </p:cNvPr>
          <p:cNvGrpSpPr/>
          <p:nvPr/>
        </p:nvGrpSpPr>
        <p:grpSpPr>
          <a:xfrm>
            <a:off x="1125810" y="1598103"/>
            <a:ext cx="2926080" cy="4663440"/>
            <a:chOff x="768002" y="1349625"/>
            <a:chExt cx="2852245" cy="466344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C00D9CA-A436-437F-8647-D714E175E007}"/>
                </a:ext>
              </a:extLst>
            </p:cNvPr>
            <p:cNvGrpSpPr/>
            <p:nvPr/>
          </p:nvGrpSpPr>
          <p:grpSpPr>
            <a:xfrm>
              <a:off x="768002" y="1349625"/>
              <a:ext cx="2852245" cy="4663440"/>
              <a:chOff x="184534" y="1298495"/>
              <a:chExt cx="2852245" cy="4663440"/>
            </a:xfrm>
          </p:grpSpPr>
          <p:sp>
            <p:nvSpPr>
              <p:cNvPr id="76" name="Trapezoid 75">
                <a:extLst>
                  <a:ext uri="{FF2B5EF4-FFF2-40B4-BE49-F238E27FC236}">
                    <a16:creationId xmlns:a16="http://schemas.microsoft.com/office/drawing/2014/main" id="{8968E2BE-8A77-4B06-B969-78AA30617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-721063" y="2204092"/>
                <a:ext cx="4663440" cy="2852245"/>
              </a:xfrm>
              <a:prstGeom prst="trapezoid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261EEA9-0639-4CD5-A375-392CAF758EEB}"/>
                  </a:ext>
                </a:extLst>
              </p:cNvPr>
              <p:cNvSpPr/>
              <p:nvPr/>
            </p:nvSpPr>
            <p:spPr>
              <a:xfrm>
                <a:off x="407707" y="3298850"/>
                <a:ext cx="2318131" cy="193899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One of the largest peer-to-peer user classifieds website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Presence across more than 500 cities in 70 countries</a:t>
                </a:r>
              </a:p>
            </p:txBody>
          </p:sp>
        </p:grpSp>
        <p:pic>
          <p:nvPicPr>
            <p:cNvPr id="105" name="Picture 4" descr="https://i2.wp.com/noblepawnbroker.com/wp-content/uploads/2019/02/craigslist-logo-transparent.png?fit=300%2C225&amp;ssl=1">
              <a:extLst>
                <a:ext uri="{FF2B5EF4-FFF2-40B4-BE49-F238E27FC236}">
                  <a16:creationId xmlns:a16="http://schemas.microsoft.com/office/drawing/2014/main" id="{209FC45A-C653-4ADF-A990-B9D30B9F2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3" y="1504287"/>
              <a:ext cx="2098709" cy="157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0F53E-90B9-47FB-A5D1-4678ACD94D10}"/>
              </a:ext>
            </a:extLst>
          </p:cNvPr>
          <p:cNvGrpSpPr/>
          <p:nvPr/>
        </p:nvGrpSpPr>
        <p:grpSpPr>
          <a:xfrm>
            <a:off x="4511825" y="1556775"/>
            <a:ext cx="3024442" cy="4663441"/>
            <a:chOff x="4040021" y="1308297"/>
            <a:chExt cx="2946887" cy="466344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1877461-A3CA-4394-8498-5CB2BBE0C405}"/>
                </a:ext>
              </a:extLst>
            </p:cNvPr>
            <p:cNvGrpSpPr/>
            <p:nvPr/>
          </p:nvGrpSpPr>
          <p:grpSpPr>
            <a:xfrm>
              <a:off x="4040021" y="1308297"/>
              <a:ext cx="2946887" cy="4663441"/>
              <a:chOff x="3143002" y="1298494"/>
              <a:chExt cx="2946887" cy="4663441"/>
            </a:xfrm>
            <a:solidFill>
              <a:schemeClr val="tx2"/>
            </a:solidFill>
          </p:grpSpPr>
          <p:sp>
            <p:nvSpPr>
              <p:cNvPr id="81" name="Trapezoid 80">
                <a:extLst>
                  <a:ext uri="{FF2B5EF4-FFF2-40B4-BE49-F238E27FC236}">
                    <a16:creationId xmlns:a16="http://schemas.microsoft.com/office/drawing/2014/main" id="{4346719F-1B1C-47FF-89C1-9FD4D8741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2237404" y="2204092"/>
                <a:ext cx="4663441" cy="285224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D46E279-402B-490E-B891-269C3EB8AF3C}"/>
                  </a:ext>
                </a:extLst>
              </p:cNvPr>
              <p:cNvSpPr/>
              <p:nvPr/>
            </p:nvSpPr>
            <p:spPr>
              <a:xfrm>
                <a:off x="3252060" y="2674382"/>
                <a:ext cx="2433822" cy="246221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Problem Statement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A8AE3EA-D142-4763-9B3C-C22329A351E0}"/>
                  </a:ext>
                </a:extLst>
              </p:cNvPr>
              <p:cNvSpPr/>
              <p:nvPr/>
            </p:nvSpPr>
            <p:spPr>
              <a:xfrm>
                <a:off x="3238841" y="3340086"/>
                <a:ext cx="2851048" cy="1705595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‘Best of Craigslist’ contains posts nominated by users those are not </a:t>
                </a:r>
                <a:r>
                  <a:rPr lang="en-US" b="1" dirty="0">
                    <a:solidFill>
                      <a:schemeClr val="bg1"/>
                    </a:solidFill>
                  </a:rPr>
                  <a:t>‘Best post’ but amusement posts</a:t>
                </a:r>
              </a:p>
              <a:p>
                <a:pPr lvl="1">
                  <a:lnSpc>
                    <a:spcPts val="1900"/>
                  </a:lnSpc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No provision for &lt;18years</a:t>
                </a:r>
              </a:p>
              <a:p>
                <a:pPr>
                  <a:lnSpc>
                    <a:spcPts val="1900"/>
                  </a:lnSpc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6324" name="Picture 4" descr="Image result for question mark icon">
              <a:extLst>
                <a:ext uri="{FF2B5EF4-FFF2-40B4-BE49-F238E27FC236}">
                  <a16:creationId xmlns:a16="http://schemas.microsoft.com/office/drawing/2014/main" id="{41AE06C7-CC99-4CDE-BD46-5EB5C65C7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586" y="1800605"/>
              <a:ext cx="890454" cy="890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55CBD8A-072B-4BB9-A1CC-A9939DE8D5F5}"/>
              </a:ext>
            </a:extLst>
          </p:cNvPr>
          <p:cNvGrpSpPr/>
          <p:nvPr/>
        </p:nvGrpSpPr>
        <p:grpSpPr>
          <a:xfrm>
            <a:off x="7972901" y="1646089"/>
            <a:ext cx="2926080" cy="4663441"/>
            <a:chOff x="7615093" y="1397611"/>
            <a:chExt cx="2852245" cy="4663441"/>
          </a:xfrm>
          <a:solidFill>
            <a:schemeClr val="accent2"/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50C8B6-4AEA-47D6-9C4D-3C2A34A701F8}"/>
                </a:ext>
              </a:extLst>
            </p:cNvPr>
            <p:cNvGrpSpPr/>
            <p:nvPr/>
          </p:nvGrpSpPr>
          <p:grpSpPr>
            <a:xfrm>
              <a:off x="7615093" y="1397611"/>
              <a:ext cx="2852245" cy="4663441"/>
              <a:chOff x="6131279" y="1298496"/>
              <a:chExt cx="2852245" cy="4663441"/>
            </a:xfrm>
            <a:grpFill/>
          </p:grpSpPr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A0012EAF-DE37-4845-A295-F085B46832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225681" y="2204094"/>
                <a:ext cx="4663441" cy="285224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BBAB246-5909-48DC-93B5-820064B54E29}"/>
                  </a:ext>
                </a:extLst>
              </p:cNvPr>
              <p:cNvSpPr/>
              <p:nvPr/>
            </p:nvSpPr>
            <p:spPr>
              <a:xfrm>
                <a:off x="6539135" y="2667584"/>
                <a:ext cx="1913321" cy="246221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Project Objectives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E3A0878-2928-4F07-AD31-4ED14E3D05AB}"/>
                  </a:ext>
                </a:extLst>
              </p:cNvPr>
              <p:cNvSpPr/>
              <p:nvPr/>
            </p:nvSpPr>
            <p:spPr>
              <a:xfrm>
                <a:off x="6406706" y="3249010"/>
                <a:ext cx="2516635" cy="1218282"/>
              </a:xfrm>
              <a:prstGeom prst="rect">
                <a:avLst/>
              </a:prstGeom>
              <a:grpFill/>
            </p:spPr>
            <p:txBody>
              <a:bodyPr wrap="square" lIns="0" tIns="0" rIns="0" bIns="0" anchor="t">
                <a:spAutoFit/>
              </a:bodyPr>
              <a:lstStyle/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Improve the “Best of Craigslist section” </a:t>
                </a:r>
              </a:p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ts val="19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Mature content filter</a:t>
                </a:r>
              </a:p>
            </p:txBody>
          </p:sp>
        </p:grpSp>
        <p:pic>
          <p:nvPicPr>
            <p:cNvPr id="56326" name="Picture 6" descr="Image result for objectives icon">
              <a:extLst>
                <a:ext uri="{FF2B5EF4-FFF2-40B4-BE49-F238E27FC236}">
                  <a16:creationId xmlns:a16="http://schemas.microsoft.com/office/drawing/2014/main" id="{9F9E1CAB-8905-4BD1-9AF9-15DE5E29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7179" y="1870648"/>
              <a:ext cx="944861" cy="944861"/>
            </a:xfrm>
            <a:prstGeom prst="rect">
              <a:avLst/>
            </a:prstGeom>
            <a:grpFill/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BEA5D-BABC-B74C-A687-D19609177D8B}"/>
              </a:ext>
            </a:extLst>
          </p:cNvPr>
          <p:cNvSpPr/>
          <p:nvPr/>
        </p:nvSpPr>
        <p:spPr>
          <a:xfrm>
            <a:off x="1853300" y="2896911"/>
            <a:ext cx="237814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Background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1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B84EC8B-A346-4F88-87EB-43028C15F629}"/>
              </a:ext>
            </a:extLst>
          </p:cNvPr>
          <p:cNvSpPr/>
          <p:nvPr/>
        </p:nvSpPr>
        <p:spPr>
          <a:xfrm>
            <a:off x="431027" y="1462598"/>
            <a:ext cx="5417506" cy="43936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27E6107-222E-9040-987F-0A3B402F57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399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27E6107-222E-9040-987F-0A3B402F5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9BF0841-3074-6C49-8BE5-4F26211618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38528-1219-43CE-935C-1485FC31D37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099" y="3368556"/>
            <a:ext cx="4789361" cy="2279989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5DF30811-AC9E-43D4-A4CF-089DE2E01C92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06728-DC84-4226-B451-75FAD88214F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87AF9-FC3D-48A5-A85F-56C1AE9037D1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5CF28-EE30-43E0-86C4-7EE3F3C01F76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Issues with Craigslist: Qualitative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A58CF-8D2C-463E-B030-3D0AEE1BA272}"/>
              </a:ext>
            </a:extLst>
          </p:cNvPr>
          <p:cNvSpPr/>
          <p:nvPr/>
        </p:nvSpPr>
        <p:spPr>
          <a:xfrm>
            <a:off x="921629" y="1274707"/>
            <a:ext cx="4144026" cy="501042"/>
          </a:xfrm>
          <a:prstGeom prst="round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Irrelevant content on "Best of Craigslist"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B96169-7B1A-4766-A991-937782BE80C4}"/>
              </a:ext>
            </a:extLst>
          </p:cNvPr>
          <p:cNvSpPr/>
          <p:nvPr/>
        </p:nvSpPr>
        <p:spPr>
          <a:xfrm>
            <a:off x="6297382" y="1462597"/>
            <a:ext cx="5417506" cy="4393678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6DB655-6935-43F9-A6CB-C837EA7A7A68}"/>
              </a:ext>
            </a:extLst>
          </p:cNvPr>
          <p:cNvSpPr/>
          <p:nvPr/>
        </p:nvSpPr>
        <p:spPr>
          <a:xfrm>
            <a:off x="7028067" y="1274707"/>
            <a:ext cx="3935259" cy="501042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Mature content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E77BAB-0055-4DA1-885C-7FEF43183E3A}"/>
              </a:ext>
            </a:extLst>
          </p:cNvPr>
          <p:cNvSpPr txBox="1"/>
          <p:nvPr/>
        </p:nvSpPr>
        <p:spPr>
          <a:xfrm>
            <a:off x="774660" y="1897303"/>
            <a:ext cx="49611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Although "Best of Craigslist" is aimed towards showcasing the top deals and ads, </a:t>
            </a:r>
            <a:r>
              <a:rPr lang="en-US" sz="2400" b="1" i="1" dirty="0">
                <a:solidFill>
                  <a:srgbClr val="ED7D31"/>
                </a:solidFill>
              </a:rPr>
              <a:t>most posts here end up being catchy or funny in nature </a:t>
            </a:r>
            <a:r>
              <a:rPr lang="en-US" i="1" dirty="0"/>
              <a:t>to attract the viewers. </a:t>
            </a:r>
            <a:endParaRPr lang="en-US" i="1" dirty="0">
              <a:ea typeface="+mn-lt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E4510-04E5-45AB-AD3B-5E434AABE498}"/>
              </a:ext>
            </a:extLst>
          </p:cNvPr>
          <p:cNvSpPr txBox="1"/>
          <p:nvPr/>
        </p:nvSpPr>
        <p:spPr>
          <a:xfrm>
            <a:off x="6651515" y="1883448"/>
            <a:ext cx="478911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Customers often find themselves with </a:t>
            </a:r>
            <a:r>
              <a:rPr lang="en-US" sz="2400" b="1" i="1" dirty="0">
                <a:solidFill>
                  <a:srgbClr val="44536A"/>
                </a:solidFill>
              </a:rPr>
              <a:t>mature content</a:t>
            </a:r>
            <a:r>
              <a:rPr lang="en-US" i="1" dirty="0"/>
              <a:t>. No customization available to block those</a:t>
            </a:r>
            <a:endParaRPr lang="en-US" i="1" dirty="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4CFB8-3712-4EB1-8D77-EBB4EF8D851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7354" y="3797282"/>
            <a:ext cx="4396684" cy="1467308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30AB11-A34E-164E-9B27-493476639F72}"/>
              </a:ext>
            </a:extLst>
          </p:cNvPr>
          <p:cNvSpPr/>
          <p:nvPr/>
        </p:nvSpPr>
        <p:spPr>
          <a:xfrm>
            <a:off x="498567" y="5995991"/>
            <a:ext cx="11177588" cy="59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ea typeface="+mn-lt"/>
                <a:cs typeface="+mn-lt"/>
              </a:rPr>
              <a:t>This leads to misinformation and bad reviews among customers</a:t>
            </a:r>
            <a:endParaRPr lang="en-US" i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C14EA1-E231-924B-A051-19046C1EC2DD}"/>
              </a:ext>
            </a:extLst>
          </p:cNvPr>
          <p:cNvSpPr/>
          <p:nvPr/>
        </p:nvSpPr>
        <p:spPr>
          <a:xfrm>
            <a:off x="9001496" y="4536374"/>
            <a:ext cx="415636" cy="181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rgbClr val="3A3E3F"/>
                </a:solidFill>
              </a:rPr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4044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242BB4-CC55-5E4F-B953-2E91C620F9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242BB4-CC55-5E4F-B953-2E91C620F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4BB957F-58F6-B543-BA8C-4225CB6D73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179E17-58B6-7C43-BA34-3CB073549676}"/>
              </a:ext>
            </a:extLst>
          </p:cNvPr>
          <p:cNvSpPr/>
          <p:nvPr/>
        </p:nvSpPr>
        <p:spPr>
          <a:xfrm>
            <a:off x="498567" y="5843588"/>
            <a:ext cx="11177588" cy="59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0000"/>
                </a:solidFill>
              </a:rPr>
              <a:t>~20% of Craigslist's customers are discontent</a:t>
            </a:r>
            <a:endParaRPr lang="en-US" i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B486221-FF12-4CFF-8CFB-F6CFD1DDFCD3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A1FCEE-B991-4AA3-B55F-7465E0ED4B92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BD67E5-03EA-402A-B128-EA1FE055B589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Validate the issues: Quantitative </a:t>
            </a:r>
            <a:r>
              <a:rPr lang="en-US" sz="2800" i="1" dirty="0">
                <a:solidFill>
                  <a:srgbClr val="000000"/>
                </a:solidFill>
                <a:ea typeface="+mn-lt"/>
                <a:cs typeface="+mn-lt"/>
              </a:rPr>
              <a:t>(Twitter)</a:t>
            </a:r>
            <a:endParaRPr lang="en-US" i="1" dirty="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5CD48F-7EB9-4596-8EEC-B535AA46808E}"/>
              </a:ext>
            </a:extLst>
          </p:cNvPr>
          <p:cNvSpPr/>
          <p:nvPr/>
        </p:nvSpPr>
        <p:spPr>
          <a:xfrm>
            <a:off x="381000" y="6564829"/>
            <a:ext cx="11284131" cy="232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i="1" dirty="0">
                <a:solidFill>
                  <a:srgbClr val="000000"/>
                </a:solidFill>
                <a:cs typeface="Calibri"/>
              </a:rPr>
              <a:t> Source: Twitter								      						Numbers and WordCloud in the slide might change based on the changes in the tweets on the internet</a:t>
            </a:r>
            <a:endParaRPr lang="en-US" sz="800" i="1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1E1CF-A235-8042-B5D1-6CE599F43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622" y="2563287"/>
            <a:ext cx="4216400" cy="209550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29FC9D8-4047-AC43-9516-DA1148676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956105"/>
              </p:ext>
            </p:extLst>
          </p:nvPr>
        </p:nvGraphicFramePr>
        <p:xfrm>
          <a:off x="381000" y="1305844"/>
          <a:ext cx="5715000" cy="430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Rectangle: Rounded Corners 41">
            <a:extLst>
              <a:ext uri="{FF2B5EF4-FFF2-40B4-BE49-F238E27FC236}">
                <a16:creationId xmlns:a16="http://schemas.microsoft.com/office/drawing/2014/main" id="{1F0DBAAF-769C-A64D-93B1-9B1BF5BCB94B}"/>
              </a:ext>
            </a:extLst>
          </p:cNvPr>
          <p:cNvSpPr/>
          <p:nvPr/>
        </p:nvSpPr>
        <p:spPr>
          <a:xfrm>
            <a:off x="6375866" y="1363300"/>
            <a:ext cx="4904141" cy="8037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A"/>
                </a:solidFill>
                <a:cs typeface="Calibri"/>
              </a:rPr>
              <a:t>WordCloud - Craigslist reviews</a:t>
            </a:r>
          </a:p>
        </p:txBody>
      </p:sp>
    </p:spTree>
    <p:extLst>
      <p:ext uri="{BB962C8B-B14F-4D97-AF65-F5344CB8AC3E}">
        <p14:creationId xmlns:p14="http://schemas.microsoft.com/office/powerpoint/2010/main" val="16373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468" y="265238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468" y="265238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3"/>
            </p:custDataLst>
          </p:nvPr>
        </p:nvSpPr>
        <p:spPr bwMode="auto">
          <a:xfrm>
            <a:off x="1524000" y="263769"/>
            <a:ext cx="146538" cy="1465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400"/>
            <a:endParaRPr lang="en-US" sz="20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AF7F88E-4CC1-D94C-9A06-AA122BE3C566}"/>
              </a:ext>
            </a:extLst>
          </p:cNvPr>
          <p:cNvSpPr/>
          <p:nvPr/>
        </p:nvSpPr>
        <p:spPr>
          <a:xfrm>
            <a:off x="3340442" y="2300655"/>
            <a:ext cx="4942662" cy="4893334"/>
          </a:xfrm>
          <a:prstGeom prst="blockArc">
            <a:avLst>
              <a:gd name="adj1" fmla="val 10800000"/>
              <a:gd name="adj2" fmla="val 14180984"/>
              <a:gd name="adj3" fmla="val 25141"/>
            </a:avLst>
          </a:prstGeom>
          <a:solidFill>
            <a:srgbClr val="ED7D31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CA92EA2-1A46-5342-A234-B898ADB764D2}"/>
              </a:ext>
            </a:extLst>
          </p:cNvPr>
          <p:cNvSpPr/>
          <p:nvPr/>
        </p:nvSpPr>
        <p:spPr>
          <a:xfrm>
            <a:off x="3340442" y="2309839"/>
            <a:ext cx="4942662" cy="4893334"/>
          </a:xfrm>
          <a:prstGeom prst="blockArc">
            <a:avLst>
              <a:gd name="adj1" fmla="val 14197245"/>
              <a:gd name="adj2" fmla="val 0"/>
              <a:gd name="adj3" fmla="val 25000"/>
            </a:avLst>
          </a:prstGeom>
          <a:solidFill>
            <a:srgbClr val="3E4D62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A5FDE6-BFF1-CC47-9544-8FBF73721DB2}"/>
              </a:ext>
            </a:extLst>
          </p:cNvPr>
          <p:cNvSpPr/>
          <p:nvPr/>
        </p:nvSpPr>
        <p:spPr>
          <a:xfrm rot="16530930">
            <a:off x="4427695" y="3253755"/>
            <a:ext cx="1620580" cy="2249355"/>
          </a:xfrm>
          <a:custGeom>
            <a:avLst/>
            <a:gdLst>
              <a:gd name="connsiteX0" fmla="*/ 1079315 w 1079315"/>
              <a:gd name="connsiteY0" fmla="*/ 0 h 1513184"/>
              <a:gd name="connsiteX1" fmla="*/ 610314 w 1079315"/>
              <a:gd name="connsiteY1" fmla="*/ 877178 h 1513184"/>
              <a:gd name="connsiteX2" fmla="*/ 624392 w 1079315"/>
              <a:gd name="connsiteY2" fmla="*/ 888793 h 1513184"/>
              <a:gd name="connsiteX3" fmla="*/ 731520 w 1079315"/>
              <a:gd name="connsiteY3" fmla="*/ 1147424 h 1513184"/>
              <a:gd name="connsiteX4" fmla="*/ 365760 w 1079315"/>
              <a:gd name="connsiteY4" fmla="*/ 1513184 h 1513184"/>
              <a:gd name="connsiteX5" fmla="*/ 0 w 1079315"/>
              <a:gd name="connsiteY5" fmla="*/ 1147424 h 1513184"/>
              <a:gd name="connsiteX6" fmla="*/ 365760 w 1079315"/>
              <a:gd name="connsiteY6" fmla="*/ 781664 h 1513184"/>
              <a:gd name="connsiteX7" fmla="*/ 439474 w 1079315"/>
              <a:gd name="connsiteY7" fmla="*/ 789095 h 1513184"/>
              <a:gd name="connsiteX8" fmla="*/ 498981 w 1079315"/>
              <a:gd name="connsiteY8" fmla="*/ 807567 h 1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9315" h="1513184">
                <a:moveTo>
                  <a:pt x="1079315" y="0"/>
                </a:moveTo>
                <a:lnTo>
                  <a:pt x="610314" y="877178"/>
                </a:lnTo>
                <a:lnTo>
                  <a:pt x="624392" y="888793"/>
                </a:lnTo>
                <a:cubicBezTo>
                  <a:pt x="690581" y="954982"/>
                  <a:pt x="731520" y="1046422"/>
                  <a:pt x="731520" y="1147424"/>
                </a:cubicBezTo>
                <a:cubicBezTo>
                  <a:pt x="731520" y="1349428"/>
                  <a:pt x="567764" y="1513184"/>
                  <a:pt x="365760" y="1513184"/>
                </a:cubicBezTo>
                <a:cubicBezTo>
                  <a:pt x="163756" y="1513184"/>
                  <a:pt x="0" y="1349428"/>
                  <a:pt x="0" y="1147424"/>
                </a:cubicBezTo>
                <a:cubicBezTo>
                  <a:pt x="0" y="945420"/>
                  <a:pt x="163756" y="781664"/>
                  <a:pt x="365760" y="781664"/>
                </a:cubicBezTo>
                <a:cubicBezTo>
                  <a:pt x="391011" y="781664"/>
                  <a:pt x="415663" y="784223"/>
                  <a:pt x="439474" y="789095"/>
                </a:cubicBezTo>
                <a:lnTo>
                  <a:pt x="498981" y="807567"/>
                </a:lnTo>
                <a:close/>
              </a:path>
            </a:pathLst>
          </a:custGeom>
          <a:solidFill>
            <a:srgbClr val="6B6B6B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/>
            <a:endParaRPr lang="en-US" sz="14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59A8E-D806-AC43-BA82-51B9626EAB1F}"/>
              </a:ext>
            </a:extLst>
          </p:cNvPr>
          <p:cNvSpPr txBox="1"/>
          <p:nvPr/>
        </p:nvSpPr>
        <p:spPr>
          <a:xfrm>
            <a:off x="1280247" y="3734616"/>
            <a:ext cx="390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pPr defTabSz="1117560"/>
            <a:r>
              <a:rPr lang="en-US" b="1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Objectives</a:t>
            </a:r>
          </a:p>
          <a:p>
            <a:pPr defTabSz="1117560"/>
            <a:endParaRPr lang="en-US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44B8F-DD06-A94F-BDC5-A59B31E4BA52}"/>
              </a:ext>
            </a:extLst>
          </p:cNvPr>
          <p:cNvSpPr txBox="1"/>
          <p:nvPr/>
        </p:nvSpPr>
        <p:spPr>
          <a:xfrm>
            <a:off x="5183768" y="1775079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1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343BC8-C9F5-4344-983A-B9C00DFB4CC0}"/>
              </a:ext>
            </a:extLst>
          </p:cNvPr>
          <p:cNvSpPr txBox="1"/>
          <p:nvPr/>
        </p:nvSpPr>
        <p:spPr>
          <a:xfrm>
            <a:off x="2427822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Recommendation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5BB83-F887-B845-A4C0-EBB9C544B1FB}"/>
              </a:ext>
            </a:extLst>
          </p:cNvPr>
          <p:cNvSpPr txBox="1"/>
          <p:nvPr/>
        </p:nvSpPr>
        <p:spPr>
          <a:xfrm>
            <a:off x="8391538" y="4009100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Timeline and Risk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84651-4CEF-414F-BBCB-CBB3544EA948}"/>
              </a:ext>
            </a:extLst>
          </p:cNvPr>
          <p:cNvSpPr txBox="1"/>
          <p:nvPr/>
        </p:nvSpPr>
        <p:spPr>
          <a:xfrm>
            <a:off x="7528006" y="2356615"/>
            <a:ext cx="39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7560"/>
            <a:r>
              <a:rPr lang="en-US" b="1" dirty="0">
                <a:solidFill>
                  <a:srgbClr val="6B6B6B"/>
                </a:solidFill>
                <a:latin typeface="Roboto Condensed"/>
              </a:rPr>
              <a:t>Solution 2</a:t>
            </a:r>
            <a:endParaRPr lang="en-US" sz="2000" b="1" dirty="0">
              <a:solidFill>
                <a:srgbClr val="6B6B6B"/>
              </a:solidFill>
              <a:latin typeface="Roboto Condense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22D5A-53A0-4775-A0AE-C860A160B52D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3DCDD-332B-4A05-ABAD-32185BCEE011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0055D8-B216-43D3-B844-16C232E67075}"/>
              </a:ext>
            </a:extLst>
          </p:cNvPr>
          <p:cNvSpPr/>
          <p:nvPr/>
        </p:nvSpPr>
        <p:spPr>
          <a:xfrm>
            <a:off x="1757681" y="293170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5815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9348AD6-D40C-024E-86B3-BFB0EE1E3A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9177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9348AD6-D40C-024E-86B3-BFB0EE1E3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403D29D-F9B3-9349-910C-1BE927942F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14E421-4621-494B-9ABD-6E5BD56809C6}"/>
              </a:ext>
            </a:extLst>
          </p:cNvPr>
          <p:cNvSpPr/>
          <p:nvPr/>
        </p:nvSpPr>
        <p:spPr>
          <a:xfrm>
            <a:off x="0" y="264294"/>
            <a:ext cx="1757680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56F130-DF7A-4BCC-A5ED-A204EB998339}"/>
              </a:ext>
            </a:extLst>
          </p:cNvPr>
          <p:cNvSpPr/>
          <p:nvPr/>
        </p:nvSpPr>
        <p:spPr>
          <a:xfrm>
            <a:off x="8575041" y="293170"/>
            <a:ext cx="3616959" cy="7412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904C7-ED97-4646-81E8-E416A140B2BA}"/>
              </a:ext>
            </a:extLst>
          </p:cNvPr>
          <p:cNvSpPr/>
          <p:nvPr/>
        </p:nvSpPr>
        <p:spPr>
          <a:xfrm>
            <a:off x="1669999" y="268118"/>
            <a:ext cx="6817360" cy="741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Potential solutions to these Issues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57624F9-C141-40B1-9B93-BBFCD66E987C}"/>
              </a:ext>
            </a:extLst>
          </p:cNvPr>
          <p:cNvSpPr/>
          <p:nvPr/>
        </p:nvSpPr>
        <p:spPr>
          <a:xfrm>
            <a:off x="431027" y="1656566"/>
            <a:ext cx="5417506" cy="486427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9C847-1B93-43A3-B916-E78713906795}"/>
              </a:ext>
            </a:extLst>
          </p:cNvPr>
          <p:cNvSpPr txBox="1"/>
          <p:nvPr/>
        </p:nvSpPr>
        <p:spPr>
          <a:xfrm>
            <a:off x="878840" y="2462436"/>
            <a:ext cx="4789116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Using text analytics to identify the posts with mature content. This can be done by tweaking the "stop-word" algorithm to </a:t>
            </a:r>
            <a:r>
              <a:rPr lang="en-US" sz="2400" b="1" i="1" dirty="0">
                <a:solidFill>
                  <a:srgbClr val="ED7D31"/>
                </a:solidFill>
              </a:rPr>
              <a:t>flag 18+ words</a:t>
            </a:r>
            <a:r>
              <a:rPr lang="en-US" sz="2400" i="1" dirty="0">
                <a:solidFill>
                  <a:srgbClr val="ED7D31"/>
                </a:solidFill>
              </a:rPr>
              <a:t>.</a:t>
            </a:r>
            <a:endParaRPr lang="en-US" sz="2400" i="1" dirty="0">
              <a:solidFill>
                <a:srgbClr val="ED7D31"/>
              </a:solidFill>
              <a:cs typeface="Calibri"/>
            </a:endParaRPr>
          </a:p>
          <a:p>
            <a:endParaRPr lang="en-US" i="1" dirty="0">
              <a:cs typeface="Calibri"/>
            </a:endParaRPr>
          </a:p>
          <a:p>
            <a:r>
              <a:rPr lang="en-US" i="1" dirty="0">
                <a:cs typeface="Calibri"/>
              </a:rPr>
              <a:t>Only by </a:t>
            </a:r>
            <a:r>
              <a:rPr lang="en-US" sz="2400" b="1" i="1" dirty="0">
                <a:solidFill>
                  <a:srgbClr val="ED7D31"/>
                </a:solidFill>
                <a:cs typeface="Calibri"/>
              </a:rPr>
              <a:t>clicking on a specific button/icon</a:t>
            </a:r>
            <a:r>
              <a:rPr lang="en-US" sz="2400" i="1" dirty="0">
                <a:solidFill>
                  <a:srgbClr val="ED7D31"/>
                </a:solidFill>
                <a:cs typeface="Calibri"/>
              </a:rPr>
              <a:t> </a:t>
            </a:r>
            <a:r>
              <a:rPr lang="en-US" i="1" dirty="0">
                <a:cs typeface="Calibri"/>
              </a:rPr>
              <a:t>on the webpage and thus getting user authorization, would the mature content be revealed to the user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46F91E2-34B0-417E-9E0B-FB504871F9EF}"/>
              </a:ext>
            </a:extLst>
          </p:cNvPr>
          <p:cNvSpPr/>
          <p:nvPr/>
        </p:nvSpPr>
        <p:spPr>
          <a:xfrm>
            <a:off x="6339137" y="1646127"/>
            <a:ext cx="5417506" cy="4864273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D3CE86-91F7-4438-8DFC-57D6822826FF}"/>
              </a:ext>
            </a:extLst>
          </p:cNvPr>
          <p:cNvSpPr txBox="1"/>
          <p:nvPr/>
        </p:nvSpPr>
        <p:spPr>
          <a:xfrm>
            <a:off x="6780587" y="2581471"/>
            <a:ext cx="4789116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i="1" dirty="0">
              <a:solidFill>
                <a:srgbClr val="ED7D31"/>
              </a:solidFill>
            </a:endParaRPr>
          </a:p>
          <a:p>
            <a:r>
              <a:rPr lang="en-US" sz="2400" b="1" i="1" dirty="0">
                <a:solidFill>
                  <a:srgbClr val="44536A"/>
                </a:solidFill>
              </a:rPr>
              <a:t>Real-time classification </a:t>
            </a:r>
            <a:r>
              <a:rPr lang="en-US" i="1" dirty="0"/>
              <a:t>of the posts to identify whether they fall into this category or not.</a:t>
            </a:r>
          </a:p>
          <a:p>
            <a:endParaRPr lang="en-US" i="1" dirty="0">
              <a:ea typeface="+mn-lt"/>
              <a:cs typeface="+mn-lt"/>
            </a:endParaRPr>
          </a:p>
          <a:p>
            <a:r>
              <a:rPr lang="en-US" i="1" dirty="0">
                <a:ea typeface="+mn-lt"/>
                <a:cs typeface="+mn-lt"/>
              </a:rPr>
              <a:t>Further, </a:t>
            </a:r>
            <a:r>
              <a:rPr lang="en-US" sz="2400" b="1" i="1" dirty="0">
                <a:solidFill>
                  <a:srgbClr val="44536A"/>
                </a:solidFill>
                <a:ea typeface="+mn-lt"/>
                <a:cs typeface="+mn-lt"/>
              </a:rPr>
              <a:t>renaming this category to "Amusing posts"</a:t>
            </a:r>
            <a:r>
              <a:rPr lang="en-US" sz="2000" b="1" i="1" dirty="0">
                <a:solidFill>
                  <a:srgbClr val="44536A"/>
                </a:solidFill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so that the customers can better comprehend this category and have realistic expectations from the pages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AF5A19-A456-4C0D-975F-8FB33D9146B9}"/>
              </a:ext>
            </a:extLst>
          </p:cNvPr>
          <p:cNvSpPr/>
          <p:nvPr/>
        </p:nvSpPr>
        <p:spPr>
          <a:xfrm>
            <a:off x="921629" y="1468676"/>
            <a:ext cx="4144026" cy="501042"/>
          </a:xfrm>
          <a:prstGeom prst="roundRect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Mature content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564FD0-AE15-4334-9F84-82F4C8305BF9}"/>
              </a:ext>
            </a:extLst>
          </p:cNvPr>
          <p:cNvSpPr/>
          <p:nvPr/>
        </p:nvSpPr>
        <p:spPr>
          <a:xfrm>
            <a:off x="7028067" y="1468676"/>
            <a:ext cx="3935259" cy="501042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"Best of Craigslist”</a:t>
            </a:r>
          </a:p>
        </p:txBody>
      </p:sp>
    </p:spTree>
    <p:extLst>
      <p:ext uri="{BB962C8B-B14F-4D97-AF65-F5344CB8AC3E}">
        <p14:creationId xmlns:p14="http://schemas.microsoft.com/office/powerpoint/2010/main" val="30643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_Cn2rWwajBEB4Fu4a7u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Bmj6BIowjzRFd4_G1yR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SyqIcL.APmAdMCfmplp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Vfto300e7YhgVnUpP.v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DBH1eQ4_HYJoUoDOVIw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zOJURv_iqLhdLlsHIKS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fydTrXAioJTq501DtNw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ExL3jV_0mPZg0DK61pV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0.K0YH59MM3wniC3H5u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ARanpDeR579ik6qOEVm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PvXyyQlNhVC2oQjB2Qi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taRIy2KrY1osVQXkbKi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oFFYnhHnPGrd5PWELpR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cG9OAfjsPDTt_i8MoKO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e8YYNSLy2VOeQZzcmhj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bjO9gqL75_A2bx2LrUl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X5WywjVNNnBccEZ.EYA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wGsbdLxXyzCvvo5CFWa9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ohhMeBPZAQJPTQy2R_G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Z50lSLKVC_K4CsspDlL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LyX7V1LP8_iUakwJHJc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oZ8dgZMWcKZf2k8NWIG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4eL0YoGylqEKTf2lMbYb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0.K0YH59MM3wniC3H5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fydTrXAioJTq501DtNw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tvSeeh30a8AT4cug3Db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Z36gJU1yVdzYHodF1du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nk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err="1" smtClean="0">
            <a:latin typeface="Arial 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E8714F4C5114458C3E1F16CC5706C7" ma:contentTypeVersion="2" ma:contentTypeDescription="Create a new document." ma:contentTypeScope="" ma:versionID="677be06d7cded1853b052ae7940447a3">
  <xsd:schema xmlns:xsd="http://www.w3.org/2001/XMLSchema" xmlns:xs="http://www.w3.org/2001/XMLSchema" xmlns:p="http://schemas.microsoft.com/office/2006/metadata/properties" xmlns:ns3="a2b30ae3-a73e-4802-95e6-70717e22735c" targetNamespace="http://schemas.microsoft.com/office/2006/metadata/properties" ma:root="true" ma:fieldsID="6e074ac65b41a282f0c3e8c2a0c6e67d" ns3:_="">
    <xsd:import namespace="a2b30ae3-a73e-4802-95e6-70717e2273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30ae3-a73e-4802-95e6-70717e2273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95F24A-FB2B-4236-A2BE-1928D2786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b30ae3-a73e-4802-95e6-70717e2273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77B241-EE2C-47DF-A679-665B5B697196}">
  <ds:schemaRefs>
    <ds:schemaRef ds:uri="http://purl.org/dc/elements/1.1/"/>
    <ds:schemaRef ds:uri="a2b30ae3-a73e-4802-95e6-70717e22735c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899F146-4B99-427A-B942-F92233FBB2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1105</Words>
  <Application>Microsoft Office PowerPoint</Application>
  <PresentationFormat>Widescreen</PresentationFormat>
  <Paragraphs>246</Paragraphs>
  <Slides>26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Avenir Next LT Pro Light</vt:lpstr>
      <vt:lpstr>Calibri</vt:lpstr>
      <vt:lpstr>Calibri Light</vt:lpstr>
      <vt:lpstr>Open Sans Light</vt:lpstr>
      <vt:lpstr>Roboto Condensed</vt:lpstr>
      <vt:lpstr>Verdana</vt:lpstr>
      <vt:lpstr>Wingdings</vt:lpstr>
      <vt:lpstr>Wingdings 3</vt:lpstr>
      <vt:lpstr>Ion</vt:lpstr>
      <vt:lpstr>Office Theme</vt:lpstr>
      <vt:lpstr>Blank</vt:lpstr>
      <vt:lpstr>think-cell Slide</vt:lpstr>
      <vt:lpstr>PowerPoint Presentation</vt:lpstr>
      <vt:lpstr>Automate Identification of ‘Best of Craigslist’ posts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Project analysis slide 10</vt:lpstr>
      <vt:lpstr>Project analysis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identification of ‘Best of Craigslist’ posts</dc:title>
  <dc:creator>Samir Husain</dc:creator>
  <cp:lastModifiedBy>Samir Husain</cp:lastModifiedBy>
  <cp:revision>27</cp:revision>
  <dcterms:created xsi:type="dcterms:W3CDTF">2019-12-03T04:05:47Z</dcterms:created>
  <dcterms:modified xsi:type="dcterms:W3CDTF">2019-12-11T02:44:47Z</dcterms:modified>
</cp:coreProperties>
</file>